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58" r:id="rId3"/>
    <p:sldId id="259" r:id="rId4"/>
    <p:sldId id="260" r:id="rId5"/>
    <p:sldId id="261" r:id="rId6"/>
    <p:sldId id="262" r:id="rId7"/>
    <p:sldId id="265" r:id="rId8"/>
    <p:sldId id="264" r:id="rId9"/>
    <p:sldId id="263" r:id="rId10"/>
    <p:sldId id="279" r:id="rId11"/>
    <p:sldId id="267" r:id="rId12"/>
    <p:sldId id="268" r:id="rId13"/>
    <p:sldId id="269" r:id="rId14"/>
    <p:sldId id="285" r:id="rId15"/>
    <p:sldId id="273" r:id="rId16"/>
    <p:sldId id="274" r:id="rId17"/>
    <p:sldId id="286" r:id="rId18"/>
    <p:sldId id="275" r:id="rId19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Umereni stil 2 – Naglašav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5501" autoAdjust="0"/>
  </p:normalViewPr>
  <p:slideViewPr>
    <p:cSldViewPr>
      <p:cViewPr varScale="1">
        <p:scale>
          <a:sx n="92" d="100"/>
          <a:sy n="92" d="100"/>
        </p:scale>
        <p:origin x="1344" y="90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ED7FFE-C8E9-415E-BA0C-478F75DFD828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r-Latn-CS"/>
        </a:p>
      </dgm:t>
    </dgm:pt>
    <dgm:pt modelId="{78C258AD-9AE2-42AD-9255-85580A7AF9E5}">
      <dgm:prSet phldrT="[Tekst]" custT="1"/>
      <dgm:spPr>
        <a:solidFill>
          <a:schemeClr val="bg1">
            <a:lumMod val="85000"/>
          </a:schemeClr>
        </a:solidFill>
      </dgm:spPr>
      <dgm:t>
        <a:bodyPr/>
        <a:lstStyle/>
        <a:p>
          <a:endParaRPr lang="sr-Latn-CS" sz="2000" dirty="0" smtClean="0"/>
        </a:p>
        <a:p>
          <a:r>
            <a:rPr lang="sr-Latn-CS" sz="2000" dirty="0" smtClean="0"/>
            <a:t>Ukupni prihodi i primanja </a:t>
          </a:r>
        </a:p>
        <a:p>
          <a:r>
            <a:rPr lang="sr-Latn-CS" sz="2000" dirty="0" smtClean="0"/>
            <a:t>975.164.000</a:t>
          </a:r>
        </a:p>
        <a:p>
          <a:r>
            <a:rPr lang="sr-Latn-CS" sz="1100" dirty="0" smtClean="0"/>
            <a:t> </a:t>
          </a:r>
        </a:p>
        <a:p>
          <a:endParaRPr lang="sr-Latn-CS" sz="1100" dirty="0"/>
        </a:p>
      </dgm:t>
    </dgm:pt>
    <dgm:pt modelId="{6698AE50-3690-4F4B-AA26-5E744C22E1A7}" type="parTrans" cxnId="{E1AB575B-8173-4C1D-A2F0-3613A33272F5}">
      <dgm:prSet/>
      <dgm:spPr/>
      <dgm:t>
        <a:bodyPr/>
        <a:lstStyle/>
        <a:p>
          <a:endParaRPr lang="sr-Latn-CS"/>
        </a:p>
      </dgm:t>
    </dgm:pt>
    <dgm:pt modelId="{62A7BA93-7B9E-413B-B54C-A4761D6BD4EB}" type="sibTrans" cxnId="{E1AB575B-8173-4C1D-A2F0-3613A33272F5}">
      <dgm:prSet/>
      <dgm:spPr/>
      <dgm:t>
        <a:bodyPr/>
        <a:lstStyle/>
        <a:p>
          <a:endParaRPr lang="sr-Latn-CS"/>
        </a:p>
      </dgm:t>
    </dgm:pt>
    <dgm:pt modelId="{1620EF44-FAFF-4427-8ACE-89E6F1717507}">
      <dgm:prSet phldrT="[Tekst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sr-Latn-CS" sz="2000" dirty="0" smtClean="0"/>
            <a:t>Poreski prihod 395.177.000 </a:t>
          </a:r>
        </a:p>
        <a:p>
          <a:r>
            <a:rPr lang="sr-Latn-CS" sz="2000" dirty="0" smtClean="0">
              <a:solidFill>
                <a:schemeClr val="accent6">
                  <a:lumMod val="40000"/>
                  <a:lumOff val="60000"/>
                </a:schemeClr>
              </a:solidFill>
            </a:rPr>
            <a:t>40,53 %</a:t>
          </a:r>
          <a:endParaRPr lang="sr-Latn-CS" sz="2000" dirty="0">
            <a:solidFill>
              <a:schemeClr val="accent6">
                <a:lumMod val="40000"/>
                <a:lumOff val="60000"/>
              </a:schemeClr>
            </a:solidFill>
          </a:endParaRPr>
        </a:p>
      </dgm:t>
    </dgm:pt>
    <dgm:pt modelId="{450CC8F2-CB0E-4269-A3EC-E7CF84DE7BCB}" type="parTrans" cxnId="{5FDBA3BC-296D-4167-A111-457DCF152773}">
      <dgm:prSet/>
      <dgm:spPr/>
      <dgm:t>
        <a:bodyPr/>
        <a:lstStyle/>
        <a:p>
          <a:endParaRPr lang="sr-Latn-CS"/>
        </a:p>
      </dgm:t>
    </dgm:pt>
    <dgm:pt modelId="{E757E5B0-E7CE-4299-AC2B-3C8579AB1F90}" type="sibTrans" cxnId="{5FDBA3BC-296D-4167-A111-457DCF152773}">
      <dgm:prSet/>
      <dgm:spPr/>
      <dgm:t>
        <a:bodyPr/>
        <a:lstStyle/>
        <a:p>
          <a:endParaRPr lang="sr-Latn-CS"/>
        </a:p>
      </dgm:t>
    </dgm:pt>
    <dgm:pt modelId="{DEDC8844-29ED-4354-A270-9235C0882E3D}">
      <dgm:prSet phldrT="[Tekst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sr-Latn-CS" sz="2000" dirty="0" err="1" smtClean="0"/>
            <a:t>Tranferi</a:t>
          </a:r>
          <a:r>
            <a:rPr lang="sr-Latn-CS" sz="2000" dirty="0" smtClean="0"/>
            <a:t> </a:t>
          </a:r>
        </a:p>
        <a:p>
          <a:r>
            <a:rPr lang="sr-Latn-CS" sz="2000" dirty="0" smtClean="0"/>
            <a:t>427.933.000 </a:t>
          </a:r>
        </a:p>
        <a:p>
          <a:r>
            <a:rPr lang="sr-Latn-CS" sz="2000" dirty="0" smtClean="0">
              <a:solidFill>
                <a:schemeClr val="accent6">
                  <a:lumMod val="40000"/>
                  <a:lumOff val="60000"/>
                </a:schemeClr>
              </a:solidFill>
            </a:rPr>
            <a:t>43,88 % </a:t>
          </a:r>
          <a:endParaRPr lang="sr-Latn-CS" sz="2000" dirty="0">
            <a:solidFill>
              <a:schemeClr val="accent6">
                <a:lumMod val="40000"/>
                <a:lumOff val="60000"/>
              </a:schemeClr>
            </a:solidFill>
          </a:endParaRPr>
        </a:p>
      </dgm:t>
    </dgm:pt>
    <dgm:pt modelId="{708CF51B-5D04-4671-BE32-53D32B348DA6}" type="parTrans" cxnId="{86495EFE-DDE0-4608-A1EF-B2164A06E330}">
      <dgm:prSet/>
      <dgm:spPr/>
      <dgm:t>
        <a:bodyPr/>
        <a:lstStyle/>
        <a:p>
          <a:endParaRPr lang="sr-Latn-CS"/>
        </a:p>
      </dgm:t>
    </dgm:pt>
    <dgm:pt modelId="{AC442AEB-E0F9-4810-AA62-FB47E0944EFF}" type="sibTrans" cxnId="{86495EFE-DDE0-4608-A1EF-B2164A06E330}">
      <dgm:prSet/>
      <dgm:spPr/>
      <dgm:t>
        <a:bodyPr/>
        <a:lstStyle/>
        <a:p>
          <a:endParaRPr lang="sr-Latn-CS"/>
        </a:p>
      </dgm:t>
    </dgm:pt>
    <dgm:pt modelId="{5F7CB660-1F47-43B5-B67D-E5F6FE21CF1D}">
      <dgm:prSet phldrT="[Tekst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sr-Latn-CS" sz="2000" dirty="0" smtClean="0"/>
            <a:t>Primanja </a:t>
          </a:r>
        </a:p>
        <a:p>
          <a:r>
            <a:rPr lang="sr-Latn-CS" sz="2000" dirty="0" smtClean="0"/>
            <a:t>75.000.000</a:t>
          </a:r>
        </a:p>
        <a:p>
          <a:r>
            <a:rPr lang="sr-Latn-CS" sz="2000" dirty="0" smtClean="0">
              <a:solidFill>
                <a:schemeClr val="accent6">
                  <a:lumMod val="40000"/>
                  <a:lumOff val="60000"/>
                </a:schemeClr>
              </a:solidFill>
            </a:rPr>
            <a:t>7,69 %</a:t>
          </a:r>
          <a:endParaRPr lang="sr-Latn-CS" sz="2000" dirty="0">
            <a:solidFill>
              <a:schemeClr val="accent6">
                <a:lumMod val="40000"/>
                <a:lumOff val="60000"/>
              </a:schemeClr>
            </a:solidFill>
          </a:endParaRPr>
        </a:p>
      </dgm:t>
    </dgm:pt>
    <dgm:pt modelId="{1356E8B8-D564-416D-B182-110AD87D3205}" type="parTrans" cxnId="{C8856FE1-6FBC-4102-B94F-CDC7907B11F1}">
      <dgm:prSet/>
      <dgm:spPr/>
      <dgm:t>
        <a:bodyPr/>
        <a:lstStyle/>
        <a:p>
          <a:endParaRPr lang="sr-Latn-CS"/>
        </a:p>
      </dgm:t>
    </dgm:pt>
    <dgm:pt modelId="{9C03C01B-C4B5-4AD6-A842-63060B259989}" type="sibTrans" cxnId="{C8856FE1-6FBC-4102-B94F-CDC7907B11F1}">
      <dgm:prSet/>
      <dgm:spPr/>
      <dgm:t>
        <a:bodyPr/>
        <a:lstStyle/>
        <a:p>
          <a:endParaRPr lang="sr-Latn-CS"/>
        </a:p>
      </dgm:t>
    </dgm:pt>
    <dgm:pt modelId="{9AC30542-D624-4ED8-BDF8-548746C21F6A}">
      <dgm:prSet phldrT="[Tekst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sr-Latn-CS" sz="2000" dirty="0" err="1" smtClean="0"/>
            <a:t>Neporeski</a:t>
          </a:r>
          <a:r>
            <a:rPr lang="sr-Latn-CS" sz="2000" dirty="0" smtClean="0"/>
            <a:t> prihod</a:t>
          </a:r>
        </a:p>
        <a:p>
          <a:r>
            <a:rPr lang="sr-Latn-CS" sz="2000" dirty="0" smtClean="0"/>
            <a:t>77.054.000</a:t>
          </a:r>
        </a:p>
        <a:p>
          <a:r>
            <a:rPr lang="sr-Latn-CS" sz="2000" dirty="0" smtClean="0">
              <a:solidFill>
                <a:schemeClr val="accent6">
                  <a:lumMod val="40000"/>
                  <a:lumOff val="60000"/>
                </a:schemeClr>
              </a:solidFill>
            </a:rPr>
            <a:t>7,90 %</a:t>
          </a:r>
          <a:endParaRPr lang="sr-Latn-CS" sz="2000" dirty="0">
            <a:solidFill>
              <a:schemeClr val="accent6">
                <a:lumMod val="40000"/>
                <a:lumOff val="60000"/>
              </a:schemeClr>
            </a:solidFill>
          </a:endParaRPr>
        </a:p>
      </dgm:t>
    </dgm:pt>
    <dgm:pt modelId="{B8E7CEFE-761C-42BA-A0F7-82B9C8FD0EA6}" type="sibTrans" cxnId="{E2EC5E23-6E34-4134-8F76-544055A83984}">
      <dgm:prSet/>
      <dgm:spPr/>
      <dgm:t>
        <a:bodyPr/>
        <a:lstStyle/>
        <a:p>
          <a:endParaRPr lang="sr-Latn-CS"/>
        </a:p>
      </dgm:t>
    </dgm:pt>
    <dgm:pt modelId="{D2622878-9E8F-4DD6-BFFA-25E425967F2F}" type="parTrans" cxnId="{E2EC5E23-6E34-4134-8F76-544055A83984}">
      <dgm:prSet/>
      <dgm:spPr/>
      <dgm:t>
        <a:bodyPr/>
        <a:lstStyle/>
        <a:p>
          <a:endParaRPr lang="sr-Latn-CS"/>
        </a:p>
      </dgm:t>
    </dgm:pt>
    <dgm:pt modelId="{C061B31D-BE66-4C21-9D0C-7AABDA3CA8CA}" type="pres">
      <dgm:prSet presAssocID="{E0ED7FFE-C8E9-415E-BA0C-478F75DFD828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sr-Latn-CS"/>
        </a:p>
      </dgm:t>
    </dgm:pt>
    <dgm:pt modelId="{BBBE70D8-8C2C-404A-BF3D-185FFA826D83}" type="pres">
      <dgm:prSet presAssocID="{E0ED7FFE-C8E9-415E-BA0C-478F75DFD828}" presName="matrix" presStyleCnt="0"/>
      <dgm:spPr/>
    </dgm:pt>
    <dgm:pt modelId="{01CE762B-B4F4-4962-A618-E4C358A0EB73}" type="pres">
      <dgm:prSet presAssocID="{E0ED7FFE-C8E9-415E-BA0C-478F75DFD828}" presName="tile1" presStyleLbl="node1" presStyleIdx="0" presStyleCnt="4" custScaleX="109375" custLinFactNeighborX="-3571"/>
      <dgm:spPr/>
      <dgm:t>
        <a:bodyPr/>
        <a:lstStyle/>
        <a:p>
          <a:endParaRPr lang="sr-Latn-CS"/>
        </a:p>
      </dgm:t>
    </dgm:pt>
    <dgm:pt modelId="{B35CF431-1A52-4BEA-BF47-E4B58D107535}" type="pres">
      <dgm:prSet presAssocID="{E0ED7FFE-C8E9-415E-BA0C-478F75DFD828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r-Latn-CS"/>
        </a:p>
      </dgm:t>
    </dgm:pt>
    <dgm:pt modelId="{8A5953DD-8239-4844-A852-110CE0FC6E6B}" type="pres">
      <dgm:prSet presAssocID="{E0ED7FFE-C8E9-415E-BA0C-478F75DFD828}" presName="tile2" presStyleLbl="node1" presStyleIdx="1" presStyleCnt="4" custScaleX="103018" custLinFactNeighborX="7143"/>
      <dgm:spPr/>
      <dgm:t>
        <a:bodyPr/>
        <a:lstStyle/>
        <a:p>
          <a:endParaRPr lang="sr-Latn-CS"/>
        </a:p>
      </dgm:t>
    </dgm:pt>
    <dgm:pt modelId="{101B1BBD-4E25-4330-A565-003C4FFF3605}" type="pres">
      <dgm:prSet presAssocID="{E0ED7FFE-C8E9-415E-BA0C-478F75DFD828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r-Latn-CS"/>
        </a:p>
      </dgm:t>
    </dgm:pt>
    <dgm:pt modelId="{C066630F-F69C-4799-BE37-B75FAB9531AC}" type="pres">
      <dgm:prSet presAssocID="{E0ED7FFE-C8E9-415E-BA0C-478F75DFD828}" presName="tile3" presStyleLbl="node1" presStyleIdx="2" presStyleCnt="4" custScaleX="111607" custLinFactNeighborX="1116"/>
      <dgm:spPr/>
      <dgm:t>
        <a:bodyPr/>
        <a:lstStyle/>
        <a:p>
          <a:endParaRPr lang="sr-Latn-CS"/>
        </a:p>
      </dgm:t>
    </dgm:pt>
    <dgm:pt modelId="{BB85661D-6F8C-4364-8E93-48BE79AEB222}" type="pres">
      <dgm:prSet presAssocID="{E0ED7FFE-C8E9-415E-BA0C-478F75DFD828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r-Latn-CS"/>
        </a:p>
      </dgm:t>
    </dgm:pt>
    <dgm:pt modelId="{12164F87-66EC-4D4A-A912-C003F1982806}" type="pres">
      <dgm:prSet presAssocID="{E0ED7FFE-C8E9-415E-BA0C-478F75DFD828}" presName="tile4" presStyleLbl="node1" presStyleIdx="3" presStyleCnt="4" custScaleX="103018" custLinFactNeighborX="2902" custLinFactNeighborY="0"/>
      <dgm:spPr/>
      <dgm:t>
        <a:bodyPr/>
        <a:lstStyle/>
        <a:p>
          <a:endParaRPr lang="sr-Latn-CS"/>
        </a:p>
      </dgm:t>
    </dgm:pt>
    <dgm:pt modelId="{47EE1DD9-A04D-4911-A15F-25E5A70BF8FB}" type="pres">
      <dgm:prSet presAssocID="{E0ED7FFE-C8E9-415E-BA0C-478F75DFD828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r-Latn-CS"/>
        </a:p>
      </dgm:t>
    </dgm:pt>
    <dgm:pt modelId="{2324FA5F-CFF4-4D54-BC42-043299F8992E}" type="pres">
      <dgm:prSet presAssocID="{E0ED7FFE-C8E9-415E-BA0C-478F75DFD828}" presName="centerTile" presStyleLbl="fgShp" presStyleIdx="0" presStyleCnt="1" custScaleX="258845" custScaleY="92491" custLinFactNeighborX="9926" custLinFactNeighborY="-5367">
        <dgm:presLayoutVars>
          <dgm:chMax val="0"/>
          <dgm:chPref val="0"/>
        </dgm:presLayoutVars>
      </dgm:prSet>
      <dgm:spPr/>
      <dgm:t>
        <a:bodyPr/>
        <a:lstStyle/>
        <a:p>
          <a:endParaRPr lang="sr-Latn-CS"/>
        </a:p>
      </dgm:t>
    </dgm:pt>
  </dgm:ptLst>
  <dgm:cxnLst>
    <dgm:cxn modelId="{34AD59A1-D318-46BB-B293-29F2E26B22DD}" type="presOf" srcId="{9AC30542-D624-4ED8-BDF8-548746C21F6A}" destId="{8A5953DD-8239-4844-A852-110CE0FC6E6B}" srcOrd="0" destOrd="0" presId="urn:microsoft.com/office/officeart/2005/8/layout/matrix1"/>
    <dgm:cxn modelId="{766EBC98-A222-485D-8392-CE3294B0853F}" type="presOf" srcId="{DEDC8844-29ED-4354-A270-9235C0882E3D}" destId="{C066630F-F69C-4799-BE37-B75FAB9531AC}" srcOrd="0" destOrd="0" presId="urn:microsoft.com/office/officeart/2005/8/layout/matrix1"/>
    <dgm:cxn modelId="{E1AB575B-8173-4C1D-A2F0-3613A33272F5}" srcId="{E0ED7FFE-C8E9-415E-BA0C-478F75DFD828}" destId="{78C258AD-9AE2-42AD-9255-85580A7AF9E5}" srcOrd="0" destOrd="0" parTransId="{6698AE50-3690-4F4B-AA26-5E744C22E1A7}" sibTransId="{62A7BA93-7B9E-413B-B54C-A4761D6BD4EB}"/>
    <dgm:cxn modelId="{668C8B19-80C4-4454-9655-D6B295B9C1A2}" type="presOf" srcId="{5F7CB660-1F47-43B5-B67D-E5F6FE21CF1D}" destId="{12164F87-66EC-4D4A-A912-C003F1982806}" srcOrd="0" destOrd="0" presId="urn:microsoft.com/office/officeart/2005/8/layout/matrix1"/>
    <dgm:cxn modelId="{1F96D24D-869E-4F5B-8D19-09962DD17493}" type="presOf" srcId="{1620EF44-FAFF-4427-8ACE-89E6F1717507}" destId="{B35CF431-1A52-4BEA-BF47-E4B58D107535}" srcOrd="1" destOrd="0" presId="urn:microsoft.com/office/officeart/2005/8/layout/matrix1"/>
    <dgm:cxn modelId="{C8856FE1-6FBC-4102-B94F-CDC7907B11F1}" srcId="{78C258AD-9AE2-42AD-9255-85580A7AF9E5}" destId="{5F7CB660-1F47-43B5-B67D-E5F6FE21CF1D}" srcOrd="3" destOrd="0" parTransId="{1356E8B8-D564-416D-B182-110AD87D3205}" sibTransId="{9C03C01B-C4B5-4AD6-A842-63060B259989}"/>
    <dgm:cxn modelId="{3E686CDE-49DC-41E4-8AF7-CBB31A8F38F7}" type="presOf" srcId="{78C258AD-9AE2-42AD-9255-85580A7AF9E5}" destId="{2324FA5F-CFF4-4D54-BC42-043299F8992E}" srcOrd="0" destOrd="0" presId="urn:microsoft.com/office/officeart/2005/8/layout/matrix1"/>
    <dgm:cxn modelId="{E2EC5E23-6E34-4134-8F76-544055A83984}" srcId="{78C258AD-9AE2-42AD-9255-85580A7AF9E5}" destId="{9AC30542-D624-4ED8-BDF8-548746C21F6A}" srcOrd="1" destOrd="0" parTransId="{D2622878-9E8F-4DD6-BFFA-25E425967F2F}" sibTransId="{B8E7CEFE-761C-42BA-A0F7-82B9C8FD0EA6}"/>
    <dgm:cxn modelId="{43CA03E0-DE4E-484C-ADA0-C3F0E2168C94}" type="presOf" srcId="{DEDC8844-29ED-4354-A270-9235C0882E3D}" destId="{BB85661D-6F8C-4364-8E93-48BE79AEB222}" srcOrd="1" destOrd="0" presId="urn:microsoft.com/office/officeart/2005/8/layout/matrix1"/>
    <dgm:cxn modelId="{86495EFE-DDE0-4608-A1EF-B2164A06E330}" srcId="{78C258AD-9AE2-42AD-9255-85580A7AF9E5}" destId="{DEDC8844-29ED-4354-A270-9235C0882E3D}" srcOrd="2" destOrd="0" parTransId="{708CF51B-5D04-4671-BE32-53D32B348DA6}" sibTransId="{AC442AEB-E0F9-4810-AA62-FB47E0944EFF}"/>
    <dgm:cxn modelId="{1FF85127-71FE-4EF6-A45B-D522768EA9D0}" type="presOf" srcId="{5F7CB660-1F47-43B5-B67D-E5F6FE21CF1D}" destId="{47EE1DD9-A04D-4911-A15F-25E5A70BF8FB}" srcOrd="1" destOrd="0" presId="urn:microsoft.com/office/officeart/2005/8/layout/matrix1"/>
    <dgm:cxn modelId="{5FDBA3BC-296D-4167-A111-457DCF152773}" srcId="{78C258AD-9AE2-42AD-9255-85580A7AF9E5}" destId="{1620EF44-FAFF-4427-8ACE-89E6F1717507}" srcOrd="0" destOrd="0" parTransId="{450CC8F2-CB0E-4269-A3EC-E7CF84DE7BCB}" sibTransId="{E757E5B0-E7CE-4299-AC2B-3C8579AB1F90}"/>
    <dgm:cxn modelId="{DF28135D-72B7-4AE2-B5F4-2E319DB525C9}" type="presOf" srcId="{9AC30542-D624-4ED8-BDF8-548746C21F6A}" destId="{101B1BBD-4E25-4330-A565-003C4FFF3605}" srcOrd="1" destOrd="0" presId="urn:microsoft.com/office/officeart/2005/8/layout/matrix1"/>
    <dgm:cxn modelId="{56CBB15A-F981-4560-B4BE-2723B4F1A369}" type="presOf" srcId="{1620EF44-FAFF-4427-8ACE-89E6F1717507}" destId="{01CE762B-B4F4-4962-A618-E4C358A0EB73}" srcOrd="0" destOrd="0" presId="urn:microsoft.com/office/officeart/2005/8/layout/matrix1"/>
    <dgm:cxn modelId="{FE83E99E-E50A-40C6-B978-D0409D9A6DA0}" type="presOf" srcId="{E0ED7FFE-C8E9-415E-BA0C-478F75DFD828}" destId="{C061B31D-BE66-4C21-9D0C-7AABDA3CA8CA}" srcOrd="0" destOrd="0" presId="urn:microsoft.com/office/officeart/2005/8/layout/matrix1"/>
    <dgm:cxn modelId="{9744AD87-238E-45DB-9110-FBAC8D04F8FD}" type="presParOf" srcId="{C061B31D-BE66-4C21-9D0C-7AABDA3CA8CA}" destId="{BBBE70D8-8C2C-404A-BF3D-185FFA826D83}" srcOrd="0" destOrd="0" presId="urn:microsoft.com/office/officeart/2005/8/layout/matrix1"/>
    <dgm:cxn modelId="{5626B05A-D384-4494-B0C7-6AAD325261FD}" type="presParOf" srcId="{BBBE70D8-8C2C-404A-BF3D-185FFA826D83}" destId="{01CE762B-B4F4-4962-A618-E4C358A0EB73}" srcOrd="0" destOrd="0" presId="urn:microsoft.com/office/officeart/2005/8/layout/matrix1"/>
    <dgm:cxn modelId="{162A3D10-32BE-4FFA-85A7-E3D2B3500D99}" type="presParOf" srcId="{BBBE70D8-8C2C-404A-BF3D-185FFA826D83}" destId="{B35CF431-1A52-4BEA-BF47-E4B58D107535}" srcOrd="1" destOrd="0" presId="urn:microsoft.com/office/officeart/2005/8/layout/matrix1"/>
    <dgm:cxn modelId="{DFA4E9BD-48CB-4F33-9B2B-965F8D8CF35D}" type="presParOf" srcId="{BBBE70D8-8C2C-404A-BF3D-185FFA826D83}" destId="{8A5953DD-8239-4844-A852-110CE0FC6E6B}" srcOrd="2" destOrd="0" presId="urn:microsoft.com/office/officeart/2005/8/layout/matrix1"/>
    <dgm:cxn modelId="{94590FC1-68A2-41B3-8E1B-6BD332A341F6}" type="presParOf" srcId="{BBBE70D8-8C2C-404A-BF3D-185FFA826D83}" destId="{101B1BBD-4E25-4330-A565-003C4FFF3605}" srcOrd="3" destOrd="0" presId="urn:microsoft.com/office/officeart/2005/8/layout/matrix1"/>
    <dgm:cxn modelId="{ABCFF7B0-BF80-495E-8E60-F13281CEFB00}" type="presParOf" srcId="{BBBE70D8-8C2C-404A-BF3D-185FFA826D83}" destId="{C066630F-F69C-4799-BE37-B75FAB9531AC}" srcOrd="4" destOrd="0" presId="urn:microsoft.com/office/officeart/2005/8/layout/matrix1"/>
    <dgm:cxn modelId="{4F9D8126-F781-426E-B866-75F73BF55E36}" type="presParOf" srcId="{BBBE70D8-8C2C-404A-BF3D-185FFA826D83}" destId="{BB85661D-6F8C-4364-8E93-48BE79AEB222}" srcOrd="5" destOrd="0" presId="urn:microsoft.com/office/officeart/2005/8/layout/matrix1"/>
    <dgm:cxn modelId="{CFFD6DB6-B75A-4BE0-A157-72866C2B2872}" type="presParOf" srcId="{BBBE70D8-8C2C-404A-BF3D-185FFA826D83}" destId="{12164F87-66EC-4D4A-A912-C003F1982806}" srcOrd="6" destOrd="0" presId="urn:microsoft.com/office/officeart/2005/8/layout/matrix1"/>
    <dgm:cxn modelId="{C96427B4-D64C-403A-8B52-148D7427CA14}" type="presParOf" srcId="{BBBE70D8-8C2C-404A-BF3D-185FFA826D83}" destId="{47EE1DD9-A04D-4911-A15F-25E5A70BF8FB}" srcOrd="7" destOrd="0" presId="urn:microsoft.com/office/officeart/2005/8/layout/matrix1"/>
    <dgm:cxn modelId="{495485F9-7AC2-4206-ACAE-E0CB10983ED6}" type="presParOf" srcId="{C061B31D-BE66-4C21-9D0C-7AABDA3CA8CA}" destId="{2324FA5F-CFF4-4D54-BC42-043299F8992E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C1A3DD-D636-4123-A457-4F327F586D69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r-Latn-CS"/>
        </a:p>
      </dgm:t>
    </dgm:pt>
    <dgm:pt modelId="{0C3663B5-C66B-4D7C-821B-0BA74588536B}">
      <dgm:prSet phldrT="[Tekst]" custT="1"/>
      <dgm:spPr>
        <a:ln>
          <a:solidFill>
            <a:schemeClr val="tx2"/>
          </a:solidFill>
        </a:ln>
      </dgm:spPr>
      <dgm:t>
        <a:bodyPr/>
        <a:lstStyle/>
        <a:p>
          <a:r>
            <a:rPr lang="sr-Latn-CS" sz="1400" dirty="0" smtClean="0"/>
            <a:t>Ukupna planirana raspoloživa sredstva za 2019</a:t>
          </a:r>
        </a:p>
        <a:p>
          <a:r>
            <a:rPr lang="sr-Latn-CS" sz="1400" dirty="0" smtClean="0"/>
            <a:t>1.037.364.000 dinara</a:t>
          </a:r>
          <a:endParaRPr lang="sr-Latn-CS" sz="1400" dirty="0"/>
        </a:p>
      </dgm:t>
    </dgm:pt>
    <dgm:pt modelId="{3285B632-3F45-45FE-A699-70F0D62A0BB4}" type="parTrans" cxnId="{18BF3E6E-A61C-40E7-8B1E-9820DDE68139}">
      <dgm:prSet/>
      <dgm:spPr/>
      <dgm:t>
        <a:bodyPr/>
        <a:lstStyle/>
        <a:p>
          <a:endParaRPr lang="sr-Latn-CS"/>
        </a:p>
      </dgm:t>
    </dgm:pt>
    <dgm:pt modelId="{29AD73BE-18FE-4726-B478-2257A38229D9}" type="sibTrans" cxnId="{18BF3E6E-A61C-40E7-8B1E-9820DDE68139}">
      <dgm:prSet/>
      <dgm:spPr/>
      <dgm:t>
        <a:bodyPr/>
        <a:lstStyle/>
        <a:p>
          <a:endParaRPr lang="sr-Latn-CS"/>
        </a:p>
      </dgm:t>
    </dgm:pt>
    <dgm:pt modelId="{8D41DD1D-5C97-454D-B653-C7EC1A598B84}">
      <dgm:prSet phldrT="[Tekst]" custT="1"/>
      <dgm:spPr>
        <a:ln>
          <a:solidFill>
            <a:schemeClr val="accent2"/>
          </a:solidFill>
        </a:ln>
      </dgm:spPr>
      <dgm:t>
        <a:bodyPr/>
        <a:lstStyle/>
        <a:p>
          <a:r>
            <a:rPr lang="sr-Latn-CS" sz="1200" dirty="0" smtClean="0"/>
            <a:t>Ukupni  planirani prihodi i primanja  za 2019 </a:t>
          </a:r>
        </a:p>
        <a:p>
          <a:r>
            <a:rPr lang="sr-Latn-CS" sz="1200" dirty="0" smtClean="0"/>
            <a:t>975.164.000</a:t>
          </a:r>
          <a:endParaRPr lang="sr-Latn-CS" sz="1200" dirty="0"/>
        </a:p>
      </dgm:t>
    </dgm:pt>
    <dgm:pt modelId="{E9227AF3-7CBA-4B38-A2E4-C630B251558F}" type="parTrans" cxnId="{CAE326E3-0F19-454E-B30B-C2F1C07D4F70}">
      <dgm:prSet/>
      <dgm:spPr/>
      <dgm:t>
        <a:bodyPr/>
        <a:lstStyle/>
        <a:p>
          <a:endParaRPr lang="sr-Latn-CS"/>
        </a:p>
      </dgm:t>
    </dgm:pt>
    <dgm:pt modelId="{4E485177-99EC-444C-97C6-5144A1B8B179}" type="sibTrans" cxnId="{CAE326E3-0F19-454E-B30B-C2F1C07D4F70}">
      <dgm:prSet/>
      <dgm:spPr/>
      <dgm:t>
        <a:bodyPr/>
        <a:lstStyle/>
        <a:p>
          <a:endParaRPr lang="sr-Latn-CS"/>
        </a:p>
      </dgm:t>
    </dgm:pt>
    <dgm:pt modelId="{BF9A065B-CA20-449A-B185-651492812F03}">
      <dgm:prSet phldrT="[Tekst]" custT="1"/>
      <dgm:spPr>
        <a:solidFill>
          <a:schemeClr val="accent1"/>
        </a:solidFill>
        <a:ln>
          <a:solidFill>
            <a:schemeClr val="accent6">
              <a:lumMod val="60000"/>
              <a:lumOff val="40000"/>
            </a:schemeClr>
          </a:solidFill>
        </a:ln>
        <a:scene3d>
          <a:camera prst="orthographicFront"/>
          <a:lightRig rig="threePt" dir="t"/>
        </a:scene3d>
        <a:sp3d>
          <a:bevelT w="0"/>
        </a:sp3d>
      </dgm:spPr>
      <dgm:t>
        <a:bodyPr/>
        <a:lstStyle/>
        <a:p>
          <a:r>
            <a:rPr lang="sr-Latn-CS" sz="1100" dirty="0" smtClean="0"/>
            <a:t>Porez na imovinu 66.371.000</a:t>
          </a:r>
          <a:endParaRPr lang="sr-Latn-CS" sz="1100" dirty="0"/>
        </a:p>
      </dgm:t>
    </dgm:pt>
    <dgm:pt modelId="{4BAB410C-4F75-4BAE-8113-D991D9971520}" type="parTrans" cxnId="{34EDDB48-CCC1-4AE1-967D-A6B351B1AC9C}">
      <dgm:prSet/>
      <dgm:spPr/>
      <dgm:t>
        <a:bodyPr/>
        <a:lstStyle/>
        <a:p>
          <a:endParaRPr lang="sr-Latn-CS"/>
        </a:p>
      </dgm:t>
    </dgm:pt>
    <dgm:pt modelId="{7DEAE5FC-9C06-4BAD-B457-4C7E8B283D24}" type="sibTrans" cxnId="{34EDDB48-CCC1-4AE1-967D-A6B351B1AC9C}">
      <dgm:prSet/>
      <dgm:spPr/>
      <dgm:t>
        <a:bodyPr/>
        <a:lstStyle/>
        <a:p>
          <a:endParaRPr lang="sr-Latn-CS"/>
        </a:p>
      </dgm:t>
    </dgm:pt>
    <dgm:pt modelId="{1FFEFFDD-98DE-4DE4-86E5-84BBAA356AEA}">
      <dgm:prSet phldrT="[Tekst]" custT="1"/>
      <dgm:spPr>
        <a:ln>
          <a:solidFill>
            <a:schemeClr val="accent2"/>
          </a:solidFill>
        </a:ln>
      </dgm:spPr>
      <dgm:t>
        <a:bodyPr/>
        <a:lstStyle/>
        <a:p>
          <a:r>
            <a:rPr lang="sr-Latn-CS" sz="1200" dirty="0" smtClean="0"/>
            <a:t>Preneta neutrošena sredstva iz 2018 </a:t>
          </a:r>
        </a:p>
        <a:p>
          <a:r>
            <a:rPr lang="sr-Latn-CS" sz="1200" dirty="0" smtClean="0"/>
            <a:t>62.200.000</a:t>
          </a:r>
          <a:endParaRPr lang="sr-Latn-CS" sz="1200" dirty="0"/>
        </a:p>
      </dgm:t>
    </dgm:pt>
    <dgm:pt modelId="{28F4DA82-FF2C-4CC8-A90A-1F5EA5A93E24}" type="parTrans" cxnId="{3A3BDD1B-8739-47A5-8829-B0F9E3759E22}">
      <dgm:prSet/>
      <dgm:spPr/>
      <dgm:t>
        <a:bodyPr/>
        <a:lstStyle/>
        <a:p>
          <a:endParaRPr lang="sr-Latn-CS"/>
        </a:p>
      </dgm:t>
    </dgm:pt>
    <dgm:pt modelId="{D41F518F-0F57-4052-965A-585777772449}" type="sibTrans" cxnId="{3A3BDD1B-8739-47A5-8829-B0F9E3759E22}">
      <dgm:prSet/>
      <dgm:spPr/>
      <dgm:t>
        <a:bodyPr/>
        <a:lstStyle/>
        <a:p>
          <a:endParaRPr lang="sr-Latn-CS"/>
        </a:p>
      </dgm:t>
    </dgm:pt>
    <dgm:pt modelId="{FD097DC5-827F-48AF-8F29-44892AEE5CE5}">
      <dgm:prSet custT="1"/>
      <dgm:spPr>
        <a:ln>
          <a:solidFill>
            <a:schemeClr val="accent6">
              <a:lumMod val="60000"/>
              <a:lumOff val="40000"/>
            </a:schemeClr>
          </a:solidFill>
        </a:ln>
      </dgm:spPr>
      <dgm:t>
        <a:bodyPr/>
        <a:lstStyle/>
        <a:p>
          <a:r>
            <a:rPr lang="sr-Latn-CS" sz="900" dirty="0" smtClean="0"/>
            <a:t>Porez na dohodak ,dobit i </a:t>
          </a:r>
          <a:r>
            <a:rPr lang="sr-Latn-CS" sz="900" dirty="0" err="1" smtClean="0"/>
            <a:t>kap.dobitke</a:t>
          </a:r>
          <a:r>
            <a:rPr lang="sr-Latn-CS" sz="900" dirty="0" smtClean="0"/>
            <a:t>   274.300.000</a:t>
          </a:r>
          <a:endParaRPr lang="sr-Latn-CS" sz="1000" dirty="0"/>
        </a:p>
      </dgm:t>
    </dgm:pt>
    <dgm:pt modelId="{7BB760B8-F98A-4FE3-AAB2-C93CB38675C5}" type="parTrans" cxnId="{6EF20ABF-C240-4820-BFB0-3871415D39A2}">
      <dgm:prSet/>
      <dgm:spPr/>
      <dgm:t>
        <a:bodyPr/>
        <a:lstStyle/>
        <a:p>
          <a:endParaRPr lang="sr-Latn-CS"/>
        </a:p>
      </dgm:t>
    </dgm:pt>
    <dgm:pt modelId="{16E817AD-F8C0-4C86-9331-D67C97CE9E7B}" type="sibTrans" cxnId="{6EF20ABF-C240-4820-BFB0-3871415D39A2}">
      <dgm:prSet/>
      <dgm:spPr/>
      <dgm:t>
        <a:bodyPr/>
        <a:lstStyle/>
        <a:p>
          <a:endParaRPr lang="sr-Latn-CS"/>
        </a:p>
      </dgm:t>
    </dgm:pt>
    <dgm:pt modelId="{9DEDCDBE-19FB-4418-AEA5-A2FFD7E23508}">
      <dgm:prSet custT="1"/>
      <dgm:spPr>
        <a:ln>
          <a:solidFill>
            <a:schemeClr val="accent6">
              <a:lumMod val="60000"/>
              <a:lumOff val="40000"/>
            </a:schemeClr>
          </a:solidFill>
        </a:ln>
      </dgm:spPr>
      <dgm:t>
        <a:bodyPr/>
        <a:lstStyle/>
        <a:p>
          <a:r>
            <a:rPr lang="sr-Latn-CS" sz="1100" dirty="0" smtClean="0"/>
            <a:t>Transferi od drugih nivoa vlasti 427.933.000</a:t>
          </a:r>
          <a:endParaRPr lang="sr-Latn-CS" sz="1100" dirty="0"/>
        </a:p>
      </dgm:t>
    </dgm:pt>
    <dgm:pt modelId="{0F6ACEA3-D2D5-456F-81D9-A8132F816D6A}" type="parTrans" cxnId="{B3CE30F3-3B85-4C3F-86F4-991D41B7AA31}">
      <dgm:prSet/>
      <dgm:spPr/>
      <dgm:t>
        <a:bodyPr/>
        <a:lstStyle/>
        <a:p>
          <a:endParaRPr lang="sr-Latn-CS"/>
        </a:p>
      </dgm:t>
    </dgm:pt>
    <dgm:pt modelId="{6FF4C75B-4BDE-4C8E-A70F-5CAE35F7CBAA}" type="sibTrans" cxnId="{B3CE30F3-3B85-4C3F-86F4-991D41B7AA31}">
      <dgm:prSet/>
      <dgm:spPr/>
      <dgm:t>
        <a:bodyPr/>
        <a:lstStyle/>
        <a:p>
          <a:endParaRPr lang="sr-Latn-CS"/>
        </a:p>
      </dgm:t>
    </dgm:pt>
    <dgm:pt modelId="{D4471494-1EDB-4855-899D-8D73D9C8994E}">
      <dgm:prSet custT="1"/>
      <dgm:spPr>
        <a:ln>
          <a:solidFill>
            <a:schemeClr val="accent6">
              <a:lumMod val="60000"/>
              <a:lumOff val="40000"/>
            </a:schemeClr>
          </a:solidFill>
        </a:ln>
      </dgm:spPr>
      <dgm:t>
        <a:bodyPr/>
        <a:lstStyle/>
        <a:p>
          <a:r>
            <a:rPr lang="sr-Latn-CS" sz="1100" dirty="0" smtClean="0"/>
            <a:t>Ostali  planirani prihodi  120.740.000</a:t>
          </a:r>
          <a:endParaRPr lang="sr-Latn-CS" sz="1100" dirty="0"/>
        </a:p>
      </dgm:t>
    </dgm:pt>
    <dgm:pt modelId="{9133E3F4-25DF-48E1-8B43-CABDC71F0C33}" type="parTrans" cxnId="{68D65D85-20D5-4DD0-A0E4-CFB38FEEA30C}">
      <dgm:prSet/>
      <dgm:spPr/>
      <dgm:t>
        <a:bodyPr/>
        <a:lstStyle/>
        <a:p>
          <a:endParaRPr lang="sr-Latn-CS"/>
        </a:p>
      </dgm:t>
    </dgm:pt>
    <dgm:pt modelId="{3F9ADCA7-9D44-4964-BCB7-4B5419D1FC15}" type="sibTrans" cxnId="{68D65D85-20D5-4DD0-A0E4-CFB38FEEA30C}">
      <dgm:prSet/>
      <dgm:spPr/>
      <dgm:t>
        <a:bodyPr/>
        <a:lstStyle/>
        <a:p>
          <a:endParaRPr lang="sr-Latn-CS"/>
        </a:p>
      </dgm:t>
    </dgm:pt>
    <dgm:pt modelId="{0DA33CE6-0725-465C-A2B3-FE4BE28A1DA7}">
      <dgm:prSet custT="1"/>
      <dgm:spPr>
        <a:ln>
          <a:solidFill>
            <a:schemeClr val="accent6">
              <a:lumMod val="60000"/>
              <a:lumOff val="40000"/>
            </a:schemeClr>
          </a:solidFill>
        </a:ln>
      </dgm:spPr>
      <dgm:t>
        <a:bodyPr/>
        <a:lstStyle/>
        <a:p>
          <a:r>
            <a:rPr lang="sr-Latn-CS" sz="1100" dirty="0" smtClean="0"/>
            <a:t>Primanja od zaduživanja 75.000.000</a:t>
          </a:r>
          <a:endParaRPr lang="sr-Latn-CS" sz="1100" dirty="0"/>
        </a:p>
      </dgm:t>
    </dgm:pt>
    <dgm:pt modelId="{8A83C2C1-525A-49E0-B188-79DA0A7A25AE}" type="parTrans" cxnId="{751A399A-D10A-4899-B3A4-15991C40C0C4}">
      <dgm:prSet/>
      <dgm:spPr/>
      <dgm:t>
        <a:bodyPr/>
        <a:lstStyle/>
        <a:p>
          <a:endParaRPr lang="sr-Latn-CS"/>
        </a:p>
      </dgm:t>
    </dgm:pt>
    <dgm:pt modelId="{BA195A61-A696-4ABF-89DF-A70E9E80F3C0}" type="sibTrans" cxnId="{751A399A-D10A-4899-B3A4-15991C40C0C4}">
      <dgm:prSet/>
      <dgm:spPr/>
      <dgm:t>
        <a:bodyPr/>
        <a:lstStyle/>
        <a:p>
          <a:endParaRPr lang="sr-Latn-CS"/>
        </a:p>
      </dgm:t>
    </dgm:pt>
    <dgm:pt modelId="{B7A3F126-01AD-4C60-942B-262583B6BBCE}" type="pres">
      <dgm:prSet presAssocID="{04C1A3DD-D636-4123-A457-4F327F586D69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sr-Latn-CS"/>
        </a:p>
      </dgm:t>
    </dgm:pt>
    <dgm:pt modelId="{EDB5DF3C-CDD9-4266-AD0C-221FE06E8EB2}" type="pres">
      <dgm:prSet presAssocID="{04C1A3DD-D636-4123-A457-4F327F586D69}" presName="hierFlow" presStyleCnt="0"/>
      <dgm:spPr/>
    </dgm:pt>
    <dgm:pt modelId="{DE94BF63-CABB-48F8-817F-7F94B1FE8957}" type="pres">
      <dgm:prSet presAssocID="{04C1A3DD-D636-4123-A457-4F327F586D69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D8276081-5AF4-43A5-BF40-1078458EAABC}" type="pres">
      <dgm:prSet presAssocID="{0C3663B5-C66B-4D7C-821B-0BA74588536B}" presName="Name14" presStyleCnt="0"/>
      <dgm:spPr/>
    </dgm:pt>
    <dgm:pt modelId="{E67B7691-BB79-4B7B-90E3-B224AE3E2F17}" type="pres">
      <dgm:prSet presAssocID="{0C3663B5-C66B-4D7C-821B-0BA74588536B}" presName="level1Shape" presStyleLbl="node0" presStyleIdx="0" presStyleCnt="1" custScaleX="1485705" custScaleY="211386" custLinFactX="-100000" custLinFactY="-50124" custLinFactNeighborX="-100443" custLinFactNeighborY="-100000">
        <dgm:presLayoutVars>
          <dgm:chPref val="3"/>
        </dgm:presLayoutVars>
      </dgm:prSet>
      <dgm:spPr/>
      <dgm:t>
        <a:bodyPr/>
        <a:lstStyle/>
        <a:p>
          <a:endParaRPr lang="sr-Latn-CS"/>
        </a:p>
      </dgm:t>
    </dgm:pt>
    <dgm:pt modelId="{1A05F870-FE9B-49BA-9155-7C37378B486F}" type="pres">
      <dgm:prSet presAssocID="{0C3663B5-C66B-4D7C-821B-0BA74588536B}" presName="hierChild2" presStyleCnt="0"/>
      <dgm:spPr/>
    </dgm:pt>
    <dgm:pt modelId="{83508DAC-97F0-4A71-B3AE-E2FA70DBBA02}" type="pres">
      <dgm:prSet presAssocID="{E9227AF3-7CBA-4B38-A2E4-C630B251558F}" presName="Name19" presStyleLbl="parChTrans1D2" presStyleIdx="0" presStyleCnt="2"/>
      <dgm:spPr/>
      <dgm:t>
        <a:bodyPr/>
        <a:lstStyle/>
        <a:p>
          <a:endParaRPr lang="sr-Latn-CS"/>
        </a:p>
      </dgm:t>
    </dgm:pt>
    <dgm:pt modelId="{D87C6DE5-64E4-4D89-BA1F-617A79A2A5A8}" type="pres">
      <dgm:prSet presAssocID="{8D41DD1D-5C97-454D-B653-C7EC1A598B84}" presName="Name21" presStyleCnt="0"/>
      <dgm:spPr/>
    </dgm:pt>
    <dgm:pt modelId="{ED654893-CA4C-40FC-A810-AA7D1CE2A014}" type="pres">
      <dgm:prSet presAssocID="{8D41DD1D-5C97-454D-B653-C7EC1A598B84}" presName="level2Shape" presStyleLbl="node2" presStyleIdx="0" presStyleCnt="2" custScaleX="707573" custScaleY="203858" custLinFactX="-142550" custLinFactNeighborX="-200000" custLinFactNeighborY="-90107"/>
      <dgm:spPr/>
      <dgm:t>
        <a:bodyPr/>
        <a:lstStyle/>
        <a:p>
          <a:endParaRPr lang="sr-Latn-CS"/>
        </a:p>
      </dgm:t>
    </dgm:pt>
    <dgm:pt modelId="{4B81EACA-0473-436C-A860-4CFAFB71C433}" type="pres">
      <dgm:prSet presAssocID="{8D41DD1D-5C97-454D-B653-C7EC1A598B84}" presName="hierChild3" presStyleCnt="0"/>
      <dgm:spPr/>
    </dgm:pt>
    <dgm:pt modelId="{9F37428F-24F7-49AA-A177-9E0D4D5084B4}" type="pres">
      <dgm:prSet presAssocID="{4BAB410C-4F75-4BAE-8113-D991D9971520}" presName="Name19" presStyleLbl="parChTrans1D3" presStyleIdx="0" presStyleCnt="5"/>
      <dgm:spPr/>
      <dgm:t>
        <a:bodyPr/>
        <a:lstStyle/>
        <a:p>
          <a:endParaRPr lang="sr-Latn-CS"/>
        </a:p>
      </dgm:t>
    </dgm:pt>
    <dgm:pt modelId="{33769603-0805-4230-B375-4BE37DFCA04C}" type="pres">
      <dgm:prSet presAssocID="{BF9A065B-CA20-449A-B185-651492812F03}" presName="Name21" presStyleCnt="0"/>
      <dgm:spPr/>
    </dgm:pt>
    <dgm:pt modelId="{CCDC47E4-BC80-4DBF-9234-DB970CEF66D8}" type="pres">
      <dgm:prSet presAssocID="{BF9A065B-CA20-449A-B185-651492812F03}" presName="level2Shape" presStyleLbl="node3" presStyleIdx="0" presStyleCnt="5" custScaleX="243798" custScaleY="222273" custLinFactNeighborX="15751" custLinFactNeighborY="86097"/>
      <dgm:spPr/>
      <dgm:t>
        <a:bodyPr/>
        <a:lstStyle/>
        <a:p>
          <a:endParaRPr lang="sr-Latn-CS"/>
        </a:p>
      </dgm:t>
    </dgm:pt>
    <dgm:pt modelId="{871EB58C-DB37-4037-A79F-8587E00FB15E}" type="pres">
      <dgm:prSet presAssocID="{BF9A065B-CA20-449A-B185-651492812F03}" presName="hierChild3" presStyleCnt="0"/>
      <dgm:spPr/>
    </dgm:pt>
    <dgm:pt modelId="{4B9CE8FE-D09A-4603-AB1B-69ACEC72F4EB}" type="pres">
      <dgm:prSet presAssocID="{7BB760B8-F98A-4FE3-AAB2-C93CB38675C5}" presName="Name19" presStyleLbl="parChTrans1D3" presStyleIdx="1" presStyleCnt="5"/>
      <dgm:spPr/>
      <dgm:t>
        <a:bodyPr/>
        <a:lstStyle/>
        <a:p>
          <a:endParaRPr lang="sr-Latn-CS"/>
        </a:p>
      </dgm:t>
    </dgm:pt>
    <dgm:pt modelId="{E2B3413E-4C9D-40CA-B505-717DD68E3CAA}" type="pres">
      <dgm:prSet presAssocID="{FD097DC5-827F-48AF-8F29-44892AEE5CE5}" presName="Name21" presStyleCnt="0"/>
      <dgm:spPr/>
    </dgm:pt>
    <dgm:pt modelId="{9EDD5A01-8F3A-415D-8F2E-489DF7A096F9}" type="pres">
      <dgm:prSet presAssocID="{FD097DC5-827F-48AF-8F29-44892AEE5CE5}" presName="level2Shape" presStyleLbl="node3" presStyleIdx="1" presStyleCnt="5" custScaleX="276936" custScaleY="222273" custLinFactNeighborX="89746" custLinFactNeighborY="86097"/>
      <dgm:spPr/>
      <dgm:t>
        <a:bodyPr/>
        <a:lstStyle/>
        <a:p>
          <a:endParaRPr lang="sr-Latn-CS"/>
        </a:p>
      </dgm:t>
    </dgm:pt>
    <dgm:pt modelId="{693B568E-4CB2-4B25-916E-BBF72B1B08E1}" type="pres">
      <dgm:prSet presAssocID="{FD097DC5-827F-48AF-8F29-44892AEE5CE5}" presName="hierChild3" presStyleCnt="0"/>
      <dgm:spPr/>
    </dgm:pt>
    <dgm:pt modelId="{3039439B-A40A-4E17-9A19-082D9118BE84}" type="pres">
      <dgm:prSet presAssocID="{0F6ACEA3-D2D5-456F-81D9-A8132F816D6A}" presName="Name19" presStyleLbl="parChTrans1D3" presStyleIdx="2" presStyleCnt="5"/>
      <dgm:spPr/>
      <dgm:t>
        <a:bodyPr/>
        <a:lstStyle/>
        <a:p>
          <a:endParaRPr lang="sr-Latn-CS"/>
        </a:p>
      </dgm:t>
    </dgm:pt>
    <dgm:pt modelId="{42CF45CB-6E0A-41F2-8E45-A0023679548B}" type="pres">
      <dgm:prSet presAssocID="{9DEDCDBE-19FB-4418-AEA5-A2FFD7E23508}" presName="Name21" presStyleCnt="0"/>
      <dgm:spPr/>
    </dgm:pt>
    <dgm:pt modelId="{481CF4F8-9F8C-4939-A8A0-670883A3158B}" type="pres">
      <dgm:prSet presAssocID="{9DEDCDBE-19FB-4418-AEA5-A2FFD7E23508}" presName="level2Shape" presStyleLbl="node3" presStyleIdx="2" presStyleCnt="5" custScaleX="278512" custScaleY="222273" custLinFactX="47163" custLinFactNeighborX="100000" custLinFactNeighborY="86097"/>
      <dgm:spPr/>
      <dgm:t>
        <a:bodyPr/>
        <a:lstStyle/>
        <a:p>
          <a:endParaRPr lang="sr-Latn-CS"/>
        </a:p>
      </dgm:t>
    </dgm:pt>
    <dgm:pt modelId="{9F4083F4-BA84-43ED-9016-8390BD55D6BC}" type="pres">
      <dgm:prSet presAssocID="{9DEDCDBE-19FB-4418-AEA5-A2FFD7E23508}" presName="hierChild3" presStyleCnt="0"/>
      <dgm:spPr/>
    </dgm:pt>
    <dgm:pt modelId="{A9BEE671-F2CA-41DE-9ACF-507674C3C922}" type="pres">
      <dgm:prSet presAssocID="{9133E3F4-25DF-48E1-8B43-CABDC71F0C33}" presName="Name19" presStyleLbl="parChTrans1D3" presStyleIdx="3" presStyleCnt="5"/>
      <dgm:spPr/>
      <dgm:t>
        <a:bodyPr/>
        <a:lstStyle/>
        <a:p>
          <a:endParaRPr lang="sr-Latn-CS"/>
        </a:p>
      </dgm:t>
    </dgm:pt>
    <dgm:pt modelId="{42E3BC25-84E8-4586-8615-F4D3BEA557DA}" type="pres">
      <dgm:prSet presAssocID="{D4471494-1EDB-4855-899D-8D73D9C8994E}" presName="Name21" presStyleCnt="0"/>
      <dgm:spPr/>
    </dgm:pt>
    <dgm:pt modelId="{763E021E-FD30-4015-AD6C-20944755A720}" type="pres">
      <dgm:prSet presAssocID="{D4471494-1EDB-4855-899D-8D73D9C8994E}" presName="level2Shape" presStyleLbl="node3" presStyleIdx="3" presStyleCnt="5" custScaleX="262931" custScaleY="222273" custLinFactX="100000" custLinFactNeighborX="103005" custLinFactNeighborY="86097"/>
      <dgm:spPr/>
      <dgm:t>
        <a:bodyPr/>
        <a:lstStyle/>
        <a:p>
          <a:endParaRPr lang="sr-Latn-CS"/>
        </a:p>
      </dgm:t>
    </dgm:pt>
    <dgm:pt modelId="{1343F5CC-F422-4837-88C2-0A7A83EDEB80}" type="pres">
      <dgm:prSet presAssocID="{D4471494-1EDB-4855-899D-8D73D9C8994E}" presName="hierChild3" presStyleCnt="0"/>
      <dgm:spPr/>
    </dgm:pt>
    <dgm:pt modelId="{D7F4F782-14C9-4665-90B2-12A618B612CB}" type="pres">
      <dgm:prSet presAssocID="{8A83C2C1-525A-49E0-B188-79DA0A7A25AE}" presName="Name19" presStyleLbl="parChTrans1D3" presStyleIdx="4" presStyleCnt="5"/>
      <dgm:spPr/>
      <dgm:t>
        <a:bodyPr/>
        <a:lstStyle/>
        <a:p>
          <a:endParaRPr lang="sr-Latn-CS"/>
        </a:p>
      </dgm:t>
    </dgm:pt>
    <dgm:pt modelId="{9D179CC6-94AA-4E15-A778-A49D785BCFDA}" type="pres">
      <dgm:prSet presAssocID="{0DA33CE6-0725-465C-A2B3-FE4BE28A1DA7}" presName="Name21" presStyleCnt="0"/>
      <dgm:spPr/>
    </dgm:pt>
    <dgm:pt modelId="{78F876B0-54B1-4F0B-9F6F-859AB6A29CC0}" type="pres">
      <dgm:prSet presAssocID="{0DA33CE6-0725-465C-A2B3-FE4BE28A1DA7}" presName="level2Shape" presStyleLbl="node3" presStyleIdx="4" presStyleCnt="5" custScaleX="241492" custScaleY="222273" custLinFactX="100000" custLinFactNeighborX="190990" custLinFactNeighborY="86097"/>
      <dgm:spPr/>
      <dgm:t>
        <a:bodyPr/>
        <a:lstStyle/>
        <a:p>
          <a:endParaRPr lang="sr-Latn-CS"/>
        </a:p>
      </dgm:t>
    </dgm:pt>
    <dgm:pt modelId="{57BAE45A-5646-4C30-A199-516371867605}" type="pres">
      <dgm:prSet presAssocID="{0DA33CE6-0725-465C-A2B3-FE4BE28A1DA7}" presName="hierChild3" presStyleCnt="0"/>
      <dgm:spPr/>
    </dgm:pt>
    <dgm:pt modelId="{5026B1A8-7948-4CFC-A135-E0360A2EF8AF}" type="pres">
      <dgm:prSet presAssocID="{28F4DA82-FF2C-4CC8-A90A-1F5EA5A93E24}" presName="Name19" presStyleLbl="parChTrans1D2" presStyleIdx="1" presStyleCnt="2"/>
      <dgm:spPr/>
      <dgm:t>
        <a:bodyPr/>
        <a:lstStyle/>
        <a:p>
          <a:endParaRPr lang="sr-Latn-CS"/>
        </a:p>
      </dgm:t>
    </dgm:pt>
    <dgm:pt modelId="{CF758C0F-3F88-4E0A-A0BE-B2A591073FEE}" type="pres">
      <dgm:prSet presAssocID="{1FFEFFDD-98DE-4DE4-86E5-84BBAA356AEA}" presName="Name21" presStyleCnt="0"/>
      <dgm:spPr/>
    </dgm:pt>
    <dgm:pt modelId="{378D465C-E302-4208-B423-845D78CEF361}" type="pres">
      <dgm:prSet presAssocID="{1FFEFFDD-98DE-4DE4-86E5-84BBAA356AEA}" presName="level2Shape" presStyleLbl="node2" presStyleIdx="1" presStyleCnt="2" custScaleX="711093" custScaleY="208584" custLinFactNeighborX="-3116" custLinFactNeighborY="-90107"/>
      <dgm:spPr/>
      <dgm:t>
        <a:bodyPr/>
        <a:lstStyle/>
        <a:p>
          <a:endParaRPr lang="sr-Latn-CS"/>
        </a:p>
      </dgm:t>
    </dgm:pt>
    <dgm:pt modelId="{A973E1C5-14AB-4564-A1B8-420F18C2BED8}" type="pres">
      <dgm:prSet presAssocID="{1FFEFFDD-98DE-4DE4-86E5-84BBAA356AEA}" presName="hierChild3" presStyleCnt="0"/>
      <dgm:spPr/>
    </dgm:pt>
    <dgm:pt modelId="{D3C42416-C222-4873-A1FC-F708C8702BBB}" type="pres">
      <dgm:prSet presAssocID="{04C1A3DD-D636-4123-A457-4F327F586D69}" presName="bgShapesFlow" presStyleCnt="0"/>
      <dgm:spPr/>
    </dgm:pt>
  </dgm:ptLst>
  <dgm:cxnLst>
    <dgm:cxn modelId="{4C39AD7B-E88B-4600-AAE1-DC3B02ECC705}" type="presOf" srcId="{9133E3F4-25DF-48E1-8B43-CABDC71F0C33}" destId="{A9BEE671-F2CA-41DE-9ACF-507674C3C922}" srcOrd="0" destOrd="0" presId="urn:microsoft.com/office/officeart/2005/8/layout/hierarchy6"/>
    <dgm:cxn modelId="{17215E40-D714-44E3-AA6F-E064F893EAC4}" type="presOf" srcId="{8D41DD1D-5C97-454D-B653-C7EC1A598B84}" destId="{ED654893-CA4C-40FC-A810-AA7D1CE2A014}" srcOrd="0" destOrd="0" presId="urn:microsoft.com/office/officeart/2005/8/layout/hierarchy6"/>
    <dgm:cxn modelId="{2FF80BB0-EFC5-4961-B88A-04D31A9D9E20}" type="presOf" srcId="{8A83C2C1-525A-49E0-B188-79DA0A7A25AE}" destId="{D7F4F782-14C9-4665-90B2-12A618B612CB}" srcOrd="0" destOrd="0" presId="urn:microsoft.com/office/officeart/2005/8/layout/hierarchy6"/>
    <dgm:cxn modelId="{3A3BDD1B-8739-47A5-8829-B0F9E3759E22}" srcId="{0C3663B5-C66B-4D7C-821B-0BA74588536B}" destId="{1FFEFFDD-98DE-4DE4-86E5-84BBAA356AEA}" srcOrd="1" destOrd="0" parTransId="{28F4DA82-FF2C-4CC8-A90A-1F5EA5A93E24}" sibTransId="{D41F518F-0F57-4052-965A-585777772449}"/>
    <dgm:cxn modelId="{34EDDB48-CCC1-4AE1-967D-A6B351B1AC9C}" srcId="{8D41DD1D-5C97-454D-B653-C7EC1A598B84}" destId="{BF9A065B-CA20-449A-B185-651492812F03}" srcOrd="0" destOrd="0" parTransId="{4BAB410C-4F75-4BAE-8113-D991D9971520}" sibTransId="{7DEAE5FC-9C06-4BAD-B457-4C7E8B283D24}"/>
    <dgm:cxn modelId="{68D65D85-20D5-4DD0-A0E4-CFB38FEEA30C}" srcId="{8D41DD1D-5C97-454D-B653-C7EC1A598B84}" destId="{D4471494-1EDB-4855-899D-8D73D9C8994E}" srcOrd="3" destOrd="0" parTransId="{9133E3F4-25DF-48E1-8B43-CABDC71F0C33}" sibTransId="{3F9ADCA7-9D44-4964-BCB7-4B5419D1FC15}"/>
    <dgm:cxn modelId="{89ADB20E-8D20-4C87-AFE8-1C863B98F61F}" type="presOf" srcId="{E9227AF3-7CBA-4B38-A2E4-C630B251558F}" destId="{83508DAC-97F0-4A71-B3AE-E2FA70DBBA02}" srcOrd="0" destOrd="0" presId="urn:microsoft.com/office/officeart/2005/8/layout/hierarchy6"/>
    <dgm:cxn modelId="{70C61A32-698C-4629-A591-91288E4BFEF9}" type="presOf" srcId="{0DA33CE6-0725-465C-A2B3-FE4BE28A1DA7}" destId="{78F876B0-54B1-4F0B-9F6F-859AB6A29CC0}" srcOrd="0" destOrd="0" presId="urn:microsoft.com/office/officeart/2005/8/layout/hierarchy6"/>
    <dgm:cxn modelId="{8C112ACA-3D07-4001-A08D-3711FAD004FA}" type="presOf" srcId="{28F4DA82-FF2C-4CC8-A90A-1F5EA5A93E24}" destId="{5026B1A8-7948-4CFC-A135-E0360A2EF8AF}" srcOrd="0" destOrd="0" presId="urn:microsoft.com/office/officeart/2005/8/layout/hierarchy6"/>
    <dgm:cxn modelId="{751A399A-D10A-4899-B3A4-15991C40C0C4}" srcId="{8D41DD1D-5C97-454D-B653-C7EC1A598B84}" destId="{0DA33CE6-0725-465C-A2B3-FE4BE28A1DA7}" srcOrd="4" destOrd="0" parTransId="{8A83C2C1-525A-49E0-B188-79DA0A7A25AE}" sibTransId="{BA195A61-A696-4ABF-89DF-A70E9E80F3C0}"/>
    <dgm:cxn modelId="{B6B329EA-183C-43EA-AB49-76385773D1C2}" type="presOf" srcId="{FD097DC5-827F-48AF-8F29-44892AEE5CE5}" destId="{9EDD5A01-8F3A-415D-8F2E-489DF7A096F9}" srcOrd="0" destOrd="0" presId="urn:microsoft.com/office/officeart/2005/8/layout/hierarchy6"/>
    <dgm:cxn modelId="{D7AF3C91-8626-455F-A59B-3367E086F5AF}" type="presOf" srcId="{D4471494-1EDB-4855-899D-8D73D9C8994E}" destId="{763E021E-FD30-4015-AD6C-20944755A720}" srcOrd="0" destOrd="0" presId="urn:microsoft.com/office/officeart/2005/8/layout/hierarchy6"/>
    <dgm:cxn modelId="{B3CE30F3-3B85-4C3F-86F4-991D41B7AA31}" srcId="{8D41DD1D-5C97-454D-B653-C7EC1A598B84}" destId="{9DEDCDBE-19FB-4418-AEA5-A2FFD7E23508}" srcOrd="2" destOrd="0" parTransId="{0F6ACEA3-D2D5-456F-81D9-A8132F816D6A}" sibTransId="{6FF4C75B-4BDE-4C8E-A70F-5CAE35F7CBAA}"/>
    <dgm:cxn modelId="{BDFF5A3E-51C6-47EF-983D-501C7845E569}" type="presOf" srcId="{9DEDCDBE-19FB-4418-AEA5-A2FFD7E23508}" destId="{481CF4F8-9F8C-4939-A8A0-670883A3158B}" srcOrd="0" destOrd="0" presId="urn:microsoft.com/office/officeart/2005/8/layout/hierarchy6"/>
    <dgm:cxn modelId="{64DD96BF-0D60-4E5B-9A6C-604900D0DAD0}" type="presOf" srcId="{7BB760B8-F98A-4FE3-AAB2-C93CB38675C5}" destId="{4B9CE8FE-D09A-4603-AB1B-69ACEC72F4EB}" srcOrd="0" destOrd="0" presId="urn:microsoft.com/office/officeart/2005/8/layout/hierarchy6"/>
    <dgm:cxn modelId="{F59AAB6A-A65D-4922-B395-4A261213FBBA}" type="presOf" srcId="{1FFEFFDD-98DE-4DE4-86E5-84BBAA356AEA}" destId="{378D465C-E302-4208-B423-845D78CEF361}" srcOrd="0" destOrd="0" presId="urn:microsoft.com/office/officeart/2005/8/layout/hierarchy6"/>
    <dgm:cxn modelId="{5FC8A19D-9DE6-428A-AD1D-667DDB05DA7B}" type="presOf" srcId="{04C1A3DD-D636-4123-A457-4F327F586D69}" destId="{B7A3F126-01AD-4C60-942B-262583B6BBCE}" srcOrd="0" destOrd="0" presId="urn:microsoft.com/office/officeart/2005/8/layout/hierarchy6"/>
    <dgm:cxn modelId="{18BF3E6E-A61C-40E7-8B1E-9820DDE68139}" srcId="{04C1A3DD-D636-4123-A457-4F327F586D69}" destId="{0C3663B5-C66B-4D7C-821B-0BA74588536B}" srcOrd="0" destOrd="0" parTransId="{3285B632-3F45-45FE-A699-70F0D62A0BB4}" sibTransId="{29AD73BE-18FE-4726-B478-2257A38229D9}"/>
    <dgm:cxn modelId="{CAE326E3-0F19-454E-B30B-C2F1C07D4F70}" srcId="{0C3663B5-C66B-4D7C-821B-0BA74588536B}" destId="{8D41DD1D-5C97-454D-B653-C7EC1A598B84}" srcOrd="0" destOrd="0" parTransId="{E9227AF3-7CBA-4B38-A2E4-C630B251558F}" sibTransId="{4E485177-99EC-444C-97C6-5144A1B8B179}"/>
    <dgm:cxn modelId="{8986D8AC-7257-4DEE-B8D6-1DB95FFDBC96}" type="presOf" srcId="{0F6ACEA3-D2D5-456F-81D9-A8132F816D6A}" destId="{3039439B-A40A-4E17-9A19-082D9118BE84}" srcOrd="0" destOrd="0" presId="urn:microsoft.com/office/officeart/2005/8/layout/hierarchy6"/>
    <dgm:cxn modelId="{6EF20ABF-C240-4820-BFB0-3871415D39A2}" srcId="{8D41DD1D-5C97-454D-B653-C7EC1A598B84}" destId="{FD097DC5-827F-48AF-8F29-44892AEE5CE5}" srcOrd="1" destOrd="0" parTransId="{7BB760B8-F98A-4FE3-AAB2-C93CB38675C5}" sibTransId="{16E817AD-F8C0-4C86-9331-D67C97CE9E7B}"/>
    <dgm:cxn modelId="{FBB16481-C33E-4F55-83D2-F28A499842DF}" type="presOf" srcId="{4BAB410C-4F75-4BAE-8113-D991D9971520}" destId="{9F37428F-24F7-49AA-A177-9E0D4D5084B4}" srcOrd="0" destOrd="0" presId="urn:microsoft.com/office/officeart/2005/8/layout/hierarchy6"/>
    <dgm:cxn modelId="{145BA4AB-33E6-4609-85D8-44013FD268F1}" type="presOf" srcId="{BF9A065B-CA20-449A-B185-651492812F03}" destId="{CCDC47E4-BC80-4DBF-9234-DB970CEF66D8}" srcOrd="0" destOrd="0" presId="urn:microsoft.com/office/officeart/2005/8/layout/hierarchy6"/>
    <dgm:cxn modelId="{95E70BC9-49A8-4ABC-87DA-DD6988D85E0B}" type="presOf" srcId="{0C3663B5-C66B-4D7C-821B-0BA74588536B}" destId="{E67B7691-BB79-4B7B-90E3-B224AE3E2F17}" srcOrd="0" destOrd="0" presId="urn:microsoft.com/office/officeart/2005/8/layout/hierarchy6"/>
    <dgm:cxn modelId="{45B175CD-6E9C-4EE7-98C1-8EED678C0491}" type="presParOf" srcId="{B7A3F126-01AD-4C60-942B-262583B6BBCE}" destId="{EDB5DF3C-CDD9-4266-AD0C-221FE06E8EB2}" srcOrd="0" destOrd="0" presId="urn:microsoft.com/office/officeart/2005/8/layout/hierarchy6"/>
    <dgm:cxn modelId="{3D0D9D6B-0637-4433-BD0A-87B5961A0972}" type="presParOf" srcId="{EDB5DF3C-CDD9-4266-AD0C-221FE06E8EB2}" destId="{DE94BF63-CABB-48F8-817F-7F94B1FE8957}" srcOrd="0" destOrd="0" presId="urn:microsoft.com/office/officeart/2005/8/layout/hierarchy6"/>
    <dgm:cxn modelId="{7F281734-7C93-425E-8259-F76D6B373A8A}" type="presParOf" srcId="{DE94BF63-CABB-48F8-817F-7F94B1FE8957}" destId="{D8276081-5AF4-43A5-BF40-1078458EAABC}" srcOrd="0" destOrd="0" presId="urn:microsoft.com/office/officeart/2005/8/layout/hierarchy6"/>
    <dgm:cxn modelId="{A5DC1ABC-CFA1-4150-95B3-2CBDAD60BC42}" type="presParOf" srcId="{D8276081-5AF4-43A5-BF40-1078458EAABC}" destId="{E67B7691-BB79-4B7B-90E3-B224AE3E2F17}" srcOrd="0" destOrd="0" presId="urn:microsoft.com/office/officeart/2005/8/layout/hierarchy6"/>
    <dgm:cxn modelId="{6D6F819C-7785-4179-958F-81A69314F39B}" type="presParOf" srcId="{D8276081-5AF4-43A5-BF40-1078458EAABC}" destId="{1A05F870-FE9B-49BA-9155-7C37378B486F}" srcOrd="1" destOrd="0" presId="urn:microsoft.com/office/officeart/2005/8/layout/hierarchy6"/>
    <dgm:cxn modelId="{F4AD25F1-8457-4A3E-8142-23826A6415CE}" type="presParOf" srcId="{1A05F870-FE9B-49BA-9155-7C37378B486F}" destId="{83508DAC-97F0-4A71-B3AE-E2FA70DBBA02}" srcOrd="0" destOrd="0" presId="urn:microsoft.com/office/officeart/2005/8/layout/hierarchy6"/>
    <dgm:cxn modelId="{0F3C8723-027C-4727-A3B8-641DA724DE55}" type="presParOf" srcId="{1A05F870-FE9B-49BA-9155-7C37378B486F}" destId="{D87C6DE5-64E4-4D89-BA1F-617A79A2A5A8}" srcOrd="1" destOrd="0" presId="urn:microsoft.com/office/officeart/2005/8/layout/hierarchy6"/>
    <dgm:cxn modelId="{6BAE882A-BA2A-4F15-8E56-D5A57088D92C}" type="presParOf" srcId="{D87C6DE5-64E4-4D89-BA1F-617A79A2A5A8}" destId="{ED654893-CA4C-40FC-A810-AA7D1CE2A014}" srcOrd="0" destOrd="0" presId="urn:microsoft.com/office/officeart/2005/8/layout/hierarchy6"/>
    <dgm:cxn modelId="{EB49CF9B-E06C-4AB4-8974-C92AE11E35B8}" type="presParOf" srcId="{D87C6DE5-64E4-4D89-BA1F-617A79A2A5A8}" destId="{4B81EACA-0473-436C-A860-4CFAFB71C433}" srcOrd="1" destOrd="0" presId="urn:microsoft.com/office/officeart/2005/8/layout/hierarchy6"/>
    <dgm:cxn modelId="{C202DC9A-59FE-41DF-B613-E39FEB1EF684}" type="presParOf" srcId="{4B81EACA-0473-436C-A860-4CFAFB71C433}" destId="{9F37428F-24F7-49AA-A177-9E0D4D5084B4}" srcOrd="0" destOrd="0" presId="urn:microsoft.com/office/officeart/2005/8/layout/hierarchy6"/>
    <dgm:cxn modelId="{C070D60C-B297-4E3B-A398-EF79AFBC8ED8}" type="presParOf" srcId="{4B81EACA-0473-436C-A860-4CFAFB71C433}" destId="{33769603-0805-4230-B375-4BE37DFCA04C}" srcOrd="1" destOrd="0" presId="urn:microsoft.com/office/officeart/2005/8/layout/hierarchy6"/>
    <dgm:cxn modelId="{D2200C16-B0FF-42ED-B7D9-EFA83B5F2F4B}" type="presParOf" srcId="{33769603-0805-4230-B375-4BE37DFCA04C}" destId="{CCDC47E4-BC80-4DBF-9234-DB970CEF66D8}" srcOrd="0" destOrd="0" presId="urn:microsoft.com/office/officeart/2005/8/layout/hierarchy6"/>
    <dgm:cxn modelId="{98E975FB-9571-474D-9085-9CE228742352}" type="presParOf" srcId="{33769603-0805-4230-B375-4BE37DFCA04C}" destId="{871EB58C-DB37-4037-A79F-8587E00FB15E}" srcOrd="1" destOrd="0" presId="urn:microsoft.com/office/officeart/2005/8/layout/hierarchy6"/>
    <dgm:cxn modelId="{50BFD7B0-71F7-4733-BD04-35EDD8691247}" type="presParOf" srcId="{4B81EACA-0473-436C-A860-4CFAFB71C433}" destId="{4B9CE8FE-D09A-4603-AB1B-69ACEC72F4EB}" srcOrd="2" destOrd="0" presId="urn:microsoft.com/office/officeart/2005/8/layout/hierarchy6"/>
    <dgm:cxn modelId="{74781126-8A83-4A48-A1CF-8834828CBADB}" type="presParOf" srcId="{4B81EACA-0473-436C-A860-4CFAFB71C433}" destId="{E2B3413E-4C9D-40CA-B505-717DD68E3CAA}" srcOrd="3" destOrd="0" presId="urn:microsoft.com/office/officeart/2005/8/layout/hierarchy6"/>
    <dgm:cxn modelId="{C8F03021-9BC5-400D-AF8A-7DBB758992A6}" type="presParOf" srcId="{E2B3413E-4C9D-40CA-B505-717DD68E3CAA}" destId="{9EDD5A01-8F3A-415D-8F2E-489DF7A096F9}" srcOrd="0" destOrd="0" presId="urn:microsoft.com/office/officeart/2005/8/layout/hierarchy6"/>
    <dgm:cxn modelId="{7E92190B-A142-4665-AAC8-AA4AC0F9C269}" type="presParOf" srcId="{E2B3413E-4C9D-40CA-B505-717DD68E3CAA}" destId="{693B568E-4CB2-4B25-916E-BBF72B1B08E1}" srcOrd="1" destOrd="0" presId="urn:microsoft.com/office/officeart/2005/8/layout/hierarchy6"/>
    <dgm:cxn modelId="{AECF5D8B-F970-4C90-B91A-D5DD42D736DF}" type="presParOf" srcId="{4B81EACA-0473-436C-A860-4CFAFB71C433}" destId="{3039439B-A40A-4E17-9A19-082D9118BE84}" srcOrd="4" destOrd="0" presId="urn:microsoft.com/office/officeart/2005/8/layout/hierarchy6"/>
    <dgm:cxn modelId="{5E793AC4-447E-4C44-B5D7-67F3C6540698}" type="presParOf" srcId="{4B81EACA-0473-436C-A860-4CFAFB71C433}" destId="{42CF45CB-6E0A-41F2-8E45-A0023679548B}" srcOrd="5" destOrd="0" presId="urn:microsoft.com/office/officeart/2005/8/layout/hierarchy6"/>
    <dgm:cxn modelId="{E5231330-5F7F-451B-BE2A-D68F1C5FEB48}" type="presParOf" srcId="{42CF45CB-6E0A-41F2-8E45-A0023679548B}" destId="{481CF4F8-9F8C-4939-A8A0-670883A3158B}" srcOrd="0" destOrd="0" presId="urn:microsoft.com/office/officeart/2005/8/layout/hierarchy6"/>
    <dgm:cxn modelId="{0E9B0B94-D1CC-43A8-9DE7-23E96D07AC82}" type="presParOf" srcId="{42CF45CB-6E0A-41F2-8E45-A0023679548B}" destId="{9F4083F4-BA84-43ED-9016-8390BD55D6BC}" srcOrd="1" destOrd="0" presId="urn:microsoft.com/office/officeart/2005/8/layout/hierarchy6"/>
    <dgm:cxn modelId="{A82186EB-4E33-46BF-AA17-6DBAD8FB3914}" type="presParOf" srcId="{4B81EACA-0473-436C-A860-4CFAFB71C433}" destId="{A9BEE671-F2CA-41DE-9ACF-507674C3C922}" srcOrd="6" destOrd="0" presId="urn:microsoft.com/office/officeart/2005/8/layout/hierarchy6"/>
    <dgm:cxn modelId="{6C7DA461-2EBB-42FD-853B-FF91B3BC4AC3}" type="presParOf" srcId="{4B81EACA-0473-436C-A860-4CFAFB71C433}" destId="{42E3BC25-84E8-4586-8615-F4D3BEA557DA}" srcOrd="7" destOrd="0" presId="urn:microsoft.com/office/officeart/2005/8/layout/hierarchy6"/>
    <dgm:cxn modelId="{4657E749-0986-4B74-B14B-FE8FCD3AEF57}" type="presParOf" srcId="{42E3BC25-84E8-4586-8615-F4D3BEA557DA}" destId="{763E021E-FD30-4015-AD6C-20944755A720}" srcOrd="0" destOrd="0" presId="urn:microsoft.com/office/officeart/2005/8/layout/hierarchy6"/>
    <dgm:cxn modelId="{2DC66C19-AE54-4C7F-99E3-53F78DE2583C}" type="presParOf" srcId="{42E3BC25-84E8-4586-8615-F4D3BEA557DA}" destId="{1343F5CC-F422-4837-88C2-0A7A83EDEB80}" srcOrd="1" destOrd="0" presId="urn:microsoft.com/office/officeart/2005/8/layout/hierarchy6"/>
    <dgm:cxn modelId="{4E8FEB04-34E8-4425-812A-E20EF70FFAB7}" type="presParOf" srcId="{4B81EACA-0473-436C-A860-4CFAFB71C433}" destId="{D7F4F782-14C9-4665-90B2-12A618B612CB}" srcOrd="8" destOrd="0" presId="urn:microsoft.com/office/officeart/2005/8/layout/hierarchy6"/>
    <dgm:cxn modelId="{C39C3ADF-FEFE-4AC3-97AC-3A9F4476D169}" type="presParOf" srcId="{4B81EACA-0473-436C-A860-4CFAFB71C433}" destId="{9D179CC6-94AA-4E15-A778-A49D785BCFDA}" srcOrd="9" destOrd="0" presId="urn:microsoft.com/office/officeart/2005/8/layout/hierarchy6"/>
    <dgm:cxn modelId="{327564A8-BCA4-45D7-82B0-2C380EFCAAB0}" type="presParOf" srcId="{9D179CC6-94AA-4E15-A778-A49D785BCFDA}" destId="{78F876B0-54B1-4F0B-9F6F-859AB6A29CC0}" srcOrd="0" destOrd="0" presId="urn:microsoft.com/office/officeart/2005/8/layout/hierarchy6"/>
    <dgm:cxn modelId="{ADB268D0-3BC2-467D-8AF3-BA9774A429AD}" type="presParOf" srcId="{9D179CC6-94AA-4E15-A778-A49D785BCFDA}" destId="{57BAE45A-5646-4C30-A199-516371867605}" srcOrd="1" destOrd="0" presId="urn:microsoft.com/office/officeart/2005/8/layout/hierarchy6"/>
    <dgm:cxn modelId="{08EBC96C-15A7-437D-8FE4-D26CC270A18C}" type="presParOf" srcId="{1A05F870-FE9B-49BA-9155-7C37378B486F}" destId="{5026B1A8-7948-4CFC-A135-E0360A2EF8AF}" srcOrd="2" destOrd="0" presId="urn:microsoft.com/office/officeart/2005/8/layout/hierarchy6"/>
    <dgm:cxn modelId="{8156A8D9-B57C-47AD-8FC8-F261CE359362}" type="presParOf" srcId="{1A05F870-FE9B-49BA-9155-7C37378B486F}" destId="{CF758C0F-3F88-4E0A-A0BE-B2A591073FEE}" srcOrd="3" destOrd="0" presId="urn:microsoft.com/office/officeart/2005/8/layout/hierarchy6"/>
    <dgm:cxn modelId="{214BD386-158C-40FE-A158-0EC209A3A959}" type="presParOf" srcId="{CF758C0F-3F88-4E0A-A0BE-B2A591073FEE}" destId="{378D465C-E302-4208-B423-845D78CEF361}" srcOrd="0" destOrd="0" presId="urn:microsoft.com/office/officeart/2005/8/layout/hierarchy6"/>
    <dgm:cxn modelId="{145EB278-5784-4790-BDEC-CD86F869FF0D}" type="presParOf" srcId="{CF758C0F-3F88-4E0A-A0BE-B2A591073FEE}" destId="{A973E1C5-14AB-4564-A1B8-420F18C2BED8}" srcOrd="1" destOrd="0" presId="urn:microsoft.com/office/officeart/2005/8/layout/hierarchy6"/>
    <dgm:cxn modelId="{9F07E7BD-A70E-47B2-A16C-BE10E8174CA9}" type="presParOf" srcId="{B7A3F126-01AD-4C60-942B-262583B6BBCE}" destId="{D3C42416-C222-4873-A1FC-F708C8702BBB}" srcOrd="1" destOrd="0" presId="urn:microsoft.com/office/officeart/2005/8/layout/hierarchy6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CE762B-B4F4-4962-A618-E4C358A0EB73}">
      <dsp:nvSpPr>
        <dsp:cNvPr id="0" name=""/>
        <dsp:cNvSpPr/>
      </dsp:nvSpPr>
      <dsp:spPr>
        <a:xfrm rot="16200000">
          <a:off x="150874" y="-202593"/>
          <a:ext cx="1821669" cy="2226856"/>
        </a:xfrm>
        <a:prstGeom prst="round1Rect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CS" sz="2000" kern="1200" dirty="0" smtClean="0"/>
            <a:t>Poreski prihod 395.177.000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CS" sz="2000" kern="1200" dirty="0" smtClean="0">
              <a:solidFill>
                <a:schemeClr val="accent6">
                  <a:lumMod val="40000"/>
                  <a:lumOff val="60000"/>
                </a:schemeClr>
              </a:solidFill>
            </a:rPr>
            <a:t>40,53 %</a:t>
          </a:r>
          <a:endParaRPr lang="sr-Latn-CS" sz="2000" kern="1200" dirty="0">
            <a:solidFill>
              <a:schemeClr val="accent6">
                <a:lumMod val="40000"/>
                <a:lumOff val="60000"/>
              </a:schemeClr>
            </a:solidFill>
          </a:endParaRPr>
        </a:p>
      </dsp:txBody>
      <dsp:txXfrm rot="5400000">
        <a:off x="-51719" y="0"/>
        <a:ext cx="2226856" cy="1366251"/>
      </dsp:txXfrm>
    </dsp:sp>
    <dsp:sp modelId="{8A5953DD-8239-4844-A852-110CE0FC6E6B}">
      <dsp:nvSpPr>
        <dsp:cNvPr id="0" name=""/>
        <dsp:cNvSpPr/>
      </dsp:nvSpPr>
      <dsp:spPr>
        <a:xfrm>
          <a:off x="2048977" y="0"/>
          <a:ext cx="2097428" cy="1821669"/>
        </a:xfrm>
        <a:prstGeom prst="round1Rect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CS" sz="2000" kern="1200" dirty="0" err="1" smtClean="0"/>
            <a:t>Neporeski</a:t>
          </a:r>
          <a:r>
            <a:rPr lang="sr-Latn-CS" sz="2000" kern="1200" dirty="0" smtClean="0"/>
            <a:t> prihod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CS" sz="2000" kern="1200" dirty="0" smtClean="0"/>
            <a:t>77.054.000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CS" sz="2000" kern="1200" dirty="0" smtClean="0">
              <a:solidFill>
                <a:schemeClr val="accent6">
                  <a:lumMod val="40000"/>
                  <a:lumOff val="60000"/>
                </a:schemeClr>
              </a:solidFill>
            </a:rPr>
            <a:t>7,90 %</a:t>
          </a:r>
          <a:endParaRPr lang="sr-Latn-CS" sz="2000" kern="1200" dirty="0">
            <a:solidFill>
              <a:schemeClr val="accent6">
                <a:lumMod val="40000"/>
                <a:lumOff val="60000"/>
              </a:schemeClr>
            </a:solidFill>
          </a:endParaRPr>
        </a:p>
      </dsp:txBody>
      <dsp:txXfrm>
        <a:off x="2048977" y="0"/>
        <a:ext cx="2097428" cy="1366251"/>
      </dsp:txXfrm>
    </dsp:sp>
    <dsp:sp modelId="{C066630F-F69C-4799-BE37-B75FAB9531AC}">
      <dsp:nvSpPr>
        <dsp:cNvPr id="0" name=""/>
        <dsp:cNvSpPr/>
      </dsp:nvSpPr>
      <dsp:spPr>
        <a:xfrm rot="10800000">
          <a:off x="-51719" y="1821669"/>
          <a:ext cx="2272299" cy="1821669"/>
        </a:xfrm>
        <a:prstGeom prst="round1Rect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CS" sz="2000" kern="1200" dirty="0" err="1" smtClean="0"/>
            <a:t>Tranferi</a:t>
          </a:r>
          <a:r>
            <a:rPr lang="sr-Latn-CS" sz="2000" kern="1200" dirty="0" smtClean="0"/>
            <a:t>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CS" sz="2000" kern="1200" dirty="0" smtClean="0"/>
            <a:t>427.933.000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CS" sz="2000" kern="1200" dirty="0" smtClean="0">
              <a:solidFill>
                <a:schemeClr val="accent6">
                  <a:lumMod val="40000"/>
                  <a:lumOff val="60000"/>
                </a:schemeClr>
              </a:solidFill>
            </a:rPr>
            <a:t>43,88 % </a:t>
          </a:r>
          <a:endParaRPr lang="sr-Latn-CS" sz="2000" kern="1200" dirty="0">
            <a:solidFill>
              <a:schemeClr val="accent6">
                <a:lumMod val="40000"/>
                <a:lumOff val="60000"/>
              </a:schemeClr>
            </a:solidFill>
          </a:endParaRPr>
        </a:p>
      </dsp:txBody>
      <dsp:txXfrm rot="10800000">
        <a:off x="-51719" y="2277086"/>
        <a:ext cx="2272299" cy="1366251"/>
      </dsp:txXfrm>
    </dsp:sp>
    <dsp:sp modelId="{12164F87-66EC-4D4A-A912-C003F1982806}">
      <dsp:nvSpPr>
        <dsp:cNvPr id="0" name=""/>
        <dsp:cNvSpPr/>
      </dsp:nvSpPr>
      <dsp:spPr>
        <a:xfrm rot="5400000">
          <a:off x="2186857" y="1683789"/>
          <a:ext cx="1821669" cy="2097428"/>
        </a:xfrm>
        <a:prstGeom prst="round1Rect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CS" sz="2000" kern="1200" dirty="0" smtClean="0"/>
            <a:t>Primanja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CS" sz="2000" kern="1200" dirty="0" smtClean="0"/>
            <a:t>75.000.000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CS" sz="2000" kern="1200" dirty="0" smtClean="0">
              <a:solidFill>
                <a:schemeClr val="accent6">
                  <a:lumMod val="40000"/>
                  <a:lumOff val="60000"/>
                </a:schemeClr>
              </a:solidFill>
            </a:rPr>
            <a:t>7,69 %</a:t>
          </a:r>
          <a:endParaRPr lang="sr-Latn-CS" sz="2000" kern="1200" dirty="0">
            <a:solidFill>
              <a:schemeClr val="accent6">
                <a:lumMod val="40000"/>
                <a:lumOff val="60000"/>
              </a:schemeClr>
            </a:solidFill>
          </a:endParaRPr>
        </a:p>
      </dsp:txBody>
      <dsp:txXfrm rot="-5400000">
        <a:off x="2048978" y="2277085"/>
        <a:ext cx="2097428" cy="1366251"/>
      </dsp:txXfrm>
    </dsp:sp>
    <dsp:sp modelId="{2324FA5F-CFF4-4D54-BC42-043299F8992E}">
      <dsp:nvSpPr>
        <dsp:cNvPr id="0" name=""/>
        <dsp:cNvSpPr/>
      </dsp:nvSpPr>
      <dsp:spPr>
        <a:xfrm>
          <a:off x="576225" y="1351564"/>
          <a:ext cx="3162024" cy="842439"/>
        </a:xfrm>
        <a:prstGeom prst="round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r-Latn-CS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CS" sz="2000" kern="1200" dirty="0" smtClean="0"/>
            <a:t>Ukupni prihodi i primanja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CS" sz="2000" kern="1200" dirty="0" smtClean="0"/>
            <a:t>975.164.000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CS" sz="1100" kern="1200" dirty="0" smtClean="0"/>
            <a:t>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r-Latn-CS" sz="1100" kern="1200" dirty="0"/>
        </a:p>
      </dsp:txBody>
      <dsp:txXfrm>
        <a:off x="617349" y="1392688"/>
        <a:ext cx="3079776" cy="7601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7B7691-BB79-4B7B-90E3-B224AE3E2F17}">
      <dsp:nvSpPr>
        <dsp:cNvPr id="0" name=""/>
        <dsp:cNvSpPr/>
      </dsp:nvSpPr>
      <dsp:spPr>
        <a:xfrm>
          <a:off x="579313" y="665220"/>
          <a:ext cx="6159425" cy="5842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CS" sz="1400" kern="1200" dirty="0" smtClean="0"/>
            <a:t>Ukupna planirana raspoloživa sredstva za 2019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CS" sz="1400" kern="1200" dirty="0" smtClean="0"/>
            <a:t>1.037.364.000 dinara</a:t>
          </a:r>
          <a:endParaRPr lang="sr-Latn-CS" sz="1400" kern="1200" dirty="0"/>
        </a:p>
      </dsp:txBody>
      <dsp:txXfrm>
        <a:off x="596425" y="682332"/>
        <a:ext cx="6125201" cy="550017"/>
      </dsp:txXfrm>
    </dsp:sp>
    <dsp:sp modelId="{83508DAC-97F0-4A71-B3AE-E2FA70DBBA02}">
      <dsp:nvSpPr>
        <dsp:cNvPr id="0" name=""/>
        <dsp:cNvSpPr/>
      </dsp:nvSpPr>
      <dsp:spPr>
        <a:xfrm>
          <a:off x="1533670" y="1249462"/>
          <a:ext cx="2125355" cy="276433"/>
        </a:xfrm>
        <a:custGeom>
          <a:avLst/>
          <a:gdLst/>
          <a:ahLst/>
          <a:cxnLst/>
          <a:rect l="0" t="0" r="0" b="0"/>
          <a:pathLst>
            <a:path>
              <a:moveTo>
                <a:pt x="2125355" y="0"/>
              </a:moveTo>
              <a:lnTo>
                <a:pt x="2125355" y="138216"/>
              </a:lnTo>
              <a:lnTo>
                <a:pt x="0" y="138216"/>
              </a:lnTo>
              <a:lnTo>
                <a:pt x="0" y="27643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654893-CA4C-40FC-A810-AA7D1CE2A014}">
      <dsp:nvSpPr>
        <dsp:cNvPr id="0" name=""/>
        <dsp:cNvSpPr/>
      </dsp:nvSpPr>
      <dsp:spPr>
        <a:xfrm>
          <a:off x="66945" y="1525895"/>
          <a:ext cx="2933451" cy="5634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CS" sz="1200" kern="1200" dirty="0" smtClean="0"/>
            <a:t>Ukupni  planirani prihodi i primanja  za 2019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CS" sz="1200" kern="1200" dirty="0" smtClean="0"/>
            <a:t>975.164.000</a:t>
          </a:r>
          <a:endParaRPr lang="sr-Latn-CS" sz="1200" kern="1200" dirty="0"/>
        </a:p>
      </dsp:txBody>
      <dsp:txXfrm>
        <a:off x="83447" y="1542397"/>
        <a:ext cx="2900447" cy="530431"/>
      </dsp:txXfrm>
    </dsp:sp>
    <dsp:sp modelId="{9F37428F-24F7-49AA-A177-9E0D4D5084B4}">
      <dsp:nvSpPr>
        <dsp:cNvPr id="0" name=""/>
        <dsp:cNvSpPr/>
      </dsp:nvSpPr>
      <dsp:spPr>
        <a:xfrm>
          <a:off x="573361" y="2089331"/>
          <a:ext cx="960308" cy="597558"/>
        </a:xfrm>
        <a:custGeom>
          <a:avLst/>
          <a:gdLst/>
          <a:ahLst/>
          <a:cxnLst/>
          <a:rect l="0" t="0" r="0" b="0"/>
          <a:pathLst>
            <a:path>
              <a:moveTo>
                <a:pt x="960308" y="0"/>
              </a:moveTo>
              <a:lnTo>
                <a:pt x="960308" y="298779"/>
              </a:lnTo>
              <a:lnTo>
                <a:pt x="0" y="298779"/>
              </a:lnTo>
              <a:lnTo>
                <a:pt x="0" y="59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DC47E4-BC80-4DBF-9234-DB970CEF66D8}">
      <dsp:nvSpPr>
        <dsp:cNvPr id="0" name=""/>
        <dsp:cNvSpPr/>
      </dsp:nvSpPr>
      <dsp:spPr>
        <a:xfrm>
          <a:off x="67993" y="2686889"/>
          <a:ext cx="1010736" cy="614331"/>
        </a:xfrm>
        <a:prstGeom prst="roundRect">
          <a:avLst>
            <a:gd name="adj" fmla="val 10000"/>
          </a:avLst>
        </a:prstGeom>
        <a:solidFill>
          <a:schemeClr val="accent1"/>
        </a:solidFill>
        <a:ln w="25400" cap="flat" cmpd="sng" algn="ctr">
          <a:solidFill>
            <a:schemeClr val="accent6">
              <a:lumMod val="60000"/>
              <a:lumOff val="40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CS" sz="1100" kern="1200" dirty="0" smtClean="0"/>
            <a:t>Porez na imovinu 66.371.000</a:t>
          </a:r>
          <a:endParaRPr lang="sr-Latn-CS" sz="1100" kern="1200" dirty="0"/>
        </a:p>
      </dsp:txBody>
      <dsp:txXfrm>
        <a:off x="85986" y="2704882"/>
        <a:ext cx="974750" cy="578345"/>
      </dsp:txXfrm>
    </dsp:sp>
    <dsp:sp modelId="{4B9CE8FE-D09A-4603-AB1B-69ACEC72F4EB}">
      <dsp:nvSpPr>
        <dsp:cNvPr id="0" name=""/>
        <dsp:cNvSpPr/>
      </dsp:nvSpPr>
      <dsp:spPr>
        <a:xfrm>
          <a:off x="1533670" y="2089331"/>
          <a:ext cx="550260" cy="5975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8779"/>
              </a:lnTo>
              <a:lnTo>
                <a:pt x="550260" y="298779"/>
              </a:lnTo>
              <a:lnTo>
                <a:pt x="550260" y="59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DD5A01-8F3A-415D-8F2E-489DF7A096F9}">
      <dsp:nvSpPr>
        <dsp:cNvPr id="0" name=""/>
        <dsp:cNvSpPr/>
      </dsp:nvSpPr>
      <dsp:spPr>
        <a:xfrm>
          <a:off x="1509871" y="2686889"/>
          <a:ext cx="1148119" cy="6143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CS" sz="900" kern="1200" dirty="0" smtClean="0"/>
            <a:t>Porez na dohodak ,dobit i </a:t>
          </a:r>
          <a:r>
            <a:rPr lang="sr-Latn-CS" sz="900" kern="1200" dirty="0" err="1" smtClean="0"/>
            <a:t>kap.dobitke</a:t>
          </a:r>
          <a:r>
            <a:rPr lang="sr-Latn-CS" sz="900" kern="1200" dirty="0" smtClean="0"/>
            <a:t>   274.300.000</a:t>
          </a:r>
          <a:endParaRPr lang="sr-Latn-CS" sz="1000" kern="1200" dirty="0"/>
        </a:p>
      </dsp:txBody>
      <dsp:txXfrm>
        <a:off x="1527864" y="2704882"/>
        <a:ext cx="1112133" cy="578345"/>
      </dsp:txXfrm>
    </dsp:sp>
    <dsp:sp modelId="{3039439B-A40A-4E17-9A19-082D9118BE84}">
      <dsp:nvSpPr>
        <dsp:cNvPr id="0" name=""/>
        <dsp:cNvSpPr/>
      </dsp:nvSpPr>
      <dsp:spPr>
        <a:xfrm>
          <a:off x="1533670" y="2089331"/>
          <a:ext cx="2064059" cy="5975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8779"/>
              </a:lnTo>
              <a:lnTo>
                <a:pt x="2064059" y="298779"/>
              </a:lnTo>
              <a:lnTo>
                <a:pt x="2064059" y="59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1CF4F8-9F8C-4939-A8A0-670883A3158B}">
      <dsp:nvSpPr>
        <dsp:cNvPr id="0" name=""/>
        <dsp:cNvSpPr/>
      </dsp:nvSpPr>
      <dsp:spPr>
        <a:xfrm>
          <a:off x="3020404" y="2686889"/>
          <a:ext cx="1154653" cy="6143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CS" sz="1100" kern="1200" dirty="0" smtClean="0"/>
            <a:t>Transferi od drugih nivoa vlasti 427.933.000</a:t>
          </a:r>
          <a:endParaRPr lang="sr-Latn-CS" sz="1100" kern="1200" dirty="0"/>
        </a:p>
      </dsp:txBody>
      <dsp:txXfrm>
        <a:off x="3038397" y="2704882"/>
        <a:ext cx="1118667" cy="578345"/>
      </dsp:txXfrm>
    </dsp:sp>
    <dsp:sp modelId="{A9BEE671-F2CA-41DE-9ACF-507674C3C922}">
      <dsp:nvSpPr>
        <dsp:cNvPr id="0" name=""/>
        <dsp:cNvSpPr/>
      </dsp:nvSpPr>
      <dsp:spPr>
        <a:xfrm>
          <a:off x="1533670" y="2089331"/>
          <a:ext cx="3542298" cy="5975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8779"/>
              </a:lnTo>
              <a:lnTo>
                <a:pt x="3542298" y="298779"/>
              </a:lnTo>
              <a:lnTo>
                <a:pt x="3542298" y="59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3E021E-FD30-4015-AD6C-20944755A720}">
      <dsp:nvSpPr>
        <dsp:cNvPr id="0" name=""/>
        <dsp:cNvSpPr/>
      </dsp:nvSpPr>
      <dsp:spPr>
        <a:xfrm>
          <a:off x="4530940" y="2686889"/>
          <a:ext cx="1090057" cy="6143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CS" sz="1100" kern="1200" dirty="0" smtClean="0"/>
            <a:t>Ostali  planirani prihodi  120.740.000</a:t>
          </a:r>
          <a:endParaRPr lang="sr-Latn-CS" sz="1100" kern="1200" dirty="0"/>
        </a:p>
      </dsp:txBody>
      <dsp:txXfrm>
        <a:off x="4548933" y="2704882"/>
        <a:ext cx="1054071" cy="578345"/>
      </dsp:txXfrm>
    </dsp:sp>
    <dsp:sp modelId="{D7F4F782-14C9-4665-90B2-12A618B612CB}">
      <dsp:nvSpPr>
        <dsp:cNvPr id="0" name=""/>
        <dsp:cNvSpPr/>
      </dsp:nvSpPr>
      <dsp:spPr>
        <a:xfrm>
          <a:off x="1533670" y="2089331"/>
          <a:ext cx="5077056" cy="5975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8779"/>
              </a:lnTo>
              <a:lnTo>
                <a:pt x="5077056" y="298779"/>
              </a:lnTo>
              <a:lnTo>
                <a:pt x="5077056" y="59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F876B0-54B1-4F0B-9F6F-859AB6A29CC0}">
      <dsp:nvSpPr>
        <dsp:cNvPr id="0" name=""/>
        <dsp:cNvSpPr/>
      </dsp:nvSpPr>
      <dsp:spPr>
        <a:xfrm>
          <a:off x="6110139" y="2686889"/>
          <a:ext cx="1001175" cy="6143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CS" sz="1100" kern="1200" dirty="0" smtClean="0"/>
            <a:t>Primanja od zaduživanja 75.000.000</a:t>
          </a:r>
          <a:endParaRPr lang="sr-Latn-CS" sz="1100" kern="1200" dirty="0"/>
        </a:p>
      </dsp:txBody>
      <dsp:txXfrm>
        <a:off x="6128132" y="2704882"/>
        <a:ext cx="965189" cy="578345"/>
      </dsp:txXfrm>
    </dsp:sp>
    <dsp:sp modelId="{5026B1A8-7948-4CFC-A135-E0360A2EF8AF}">
      <dsp:nvSpPr>
        <dsp:cNvPr id="0" name=""/>
        <dsp:cNvSpPr/>
      </dsp:nvSpPr>
      <dsp:spPr>
        <a:xfrm>
          <a:off x="3659026" y="1249462"/>
          <a:ext cx="2346989" cy="2764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8216"/>
              </a:lnTo>
              <a:lnTo>
                <a:pt x="2346989" y="138216"/>
              </a:lnTo>
              <a:lnTo>
                <a:pt x="2346989" y="27643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8D465C-E302-4208-B423-845D78CEF361}">
      <dsp:nvSpPr>
        <dsp:cNvPr id="0" name=""/>
        <dsp:cNvSpPr/>
      </dsp:nvSpPr>
      <dsp:spPr>
        <a:xfrm>
          <a:off x="4531993" y="1525895"/>
          <a:ext cx="2948044" cy="5764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CS" sz="1200" kern="1200" dirty="0" smtClean="0"/>
            <a:t>Preneta neutrošena sredstva iz 2018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CS" sz="1200" kern="1200" dirty="0" smtClean="0"/>
            <a:t>62.200.000</a:t>
          </a:r>
          <a:endParaRPr lang="sr-Latn-CS" sz="1200" kern="1200" dirty="0"/>
        </a:p>
      </dsp:txBody>
      <dsp:txXfrm>
        <a:off x="4548878" y="1542780"/>
        <a:ext cx="2914274" cy="5427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CS"/>
          </a:p>
        </p:txBody>
      </p:sp>
      <p:sp>
        <p:nvSpPr>
          <p:cNvPr id="3" name="Čuvar mesta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AE3732-A390-4AE4-80C7-56B0B7F264F2}" type="datetimeFigureOut">
              <a:rPr lang="sr-Latn-CS" smtClean="0"/>
              <a:pPr/>
              <a:t>27.12.2018.</a:t>
            </a:fld>
            <a:endParaRPr lang="sr-Latn-CS"/>
          </a:p>
        </p:txBody>
      </p:sp>
      <p:sp>
        <p:nvSpPr>
          <p:cNvPr id="4" name="Čuvar mesta za sliku na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CS"/>
          </a:p>
        </p:txBody>
      </p:sp>
      <p:sp>
        <p:nvSpPr>
          <p:cNvPr id="5" name="Čuvar mesta za napomen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r-Latn-CS" smtClean="0"/>
              <a:t>Kliknite i uredite stilove teksta mastera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sr-Latn-CS"/>
          </a:p>
        </p:txBody>
      </p:sp>
      <p:sp>
        <p:nvSpPr>
          <p:cNvPr id="6" name="Čuvar mesta za podnožj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CS"/>
          </a:p>
        </p:txBody>
      </p:sp>
      <p:sp>
        <p:nvSpPr>
          <p:cNvPr id="7" name="Čuvar mesta za broj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A731A6-5A17-434E-8E0A-06C5363E21CD}" type="slidenum">
              <a:rPr lang="sr-Latn-CS" smtClean="0"/>
              <a:pPr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1242481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sliku na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Čuvar mesta za napomen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CS" dirty="0"/>
          </a:p>
        </p:txBody>
      </p:sp>
      <p:sp>
        <p:nvSpPr>
          <p:cNvPr id="4" name="Čuvar mesta za broj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731A6-5A17-434E-8E0A-06C5363E21CD}" type="slidenum">
              <a:rPr lang="sr-Latn-CS" smtClean="0"/>
              <a:pPr/>
              <a:t>3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3499884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 slaj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r-Latn-CS" smtClean="0"/>
              <a:t>Kliknite i uredite naslov mastera</a:t>
            </a:r>
            <a:endParaRPr lang="sr-Latn-CS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r-Latn-CS" smtClean="0"/>
              <a:t>Kliknite i uredite stil podnaslova mastera</a:t>
            </a:r>
            <a:endParaRPr lang="sr-Latn-CS"/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5F02A-000D-422C-B64B-55DE3DB52C58}" type="datetimeFigureOut">
              <a:rPr lang="sr-Latn-CS" smtClean="0"/>
              <a:pPr/>
              <a:t>27.12.2018.</a:t>
            </a:fld>
            <a:endParaRPr lang="sr-Latn-CS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2EB4D-2854-417A-B1A6-B785EF951D3D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vertikaln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mtClean="0"/>
              <a:t>Kliknite i uredite naslov mastera</a:t>
            </a:r>
            <a:endParaRPr lang="sr-Latn-CS"/>
          </a:p>
        </p:txBody>
      </p:sp>
      <p:sp>
        <p:nvSpPr>
          <p:cNvPr id="3" name="Čuvar mesta za vertikalni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r-Latn-CS" smtClean="0"/>
              <a:t>Kliknite i uredite stilove teksta mastera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sr-Latn-CS"/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5F02A-000D-422C-B64B-55DE3DB52C58}" type="datetimeFigureOut">
              <a:rPr lang="sr-Latn-CS" smtClean="0"/>
              <a:pPr/>
              <a:t>27.12.2018.</a:t>
            </a:fld>
            <a:endParaRPr lang="sr-Latn-CS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2EB4D-2854-417A-B1A6-B785EF951D3D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n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r-Latn-CS" smtClean="0"/>
              <a:t>Kliknite i uredite naslov mastera</a:t>
            </a:r>
            <a:endParaRPr lang="sr-Latn-CS"/>
          </a:p>
        </p:txBody>
      </p:sp>
      <p:sp>
        <p:nvSpPr>
          <p:cNvPr id="3" name="Čuvar mesta za vertikalni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r-Latn-CS" smtClean="0"/>
              <a:t>Kliknite i uredite stilove teksta mastera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sr-Latn-CS"/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5F02A-000D-422C-B64B-55DE3DB52C58}" type="datetimeFigureOut">
              <a:rPr lang="sr-Latn-CS" smtClean="0"/>
              <a:pPr/>
              <a:t>27.12.2018.</a:t>
            </a:fld>
            <a:endParaRPr lang="sr-Latn-CS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2EB4D-2854-417A-B1A6-B785EF951D3D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mtClean="0"/>
              <a:t>Kliknite i uredite naslov mastera</a:t>
            </a:r>
            <a:endParaRPr lang="sr-Latn-CS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r-Latn-CS" smtClean="0"/>
              <a:t>Kliknite i uredite stilove teksta mastera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sr-Latn-CS"/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5F02A-000D-422C-B64B-55DE3DB52C58}" type="datetimeFigureOut">
              <a:rPr lang="sr-Latn-CS" smtClean="0"/>
              <a:pPr/>
              <a:t>27.12.2018.</a:t>
            </a:fld>
            <a:endParaRPr lang="sr-Latn-CS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2EB4D-2854-417A-B1A6-B785EF951D3D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r-Latn-CS" smtClean="0"/>
              <a:t>Kliknite i uredite naslov mastera</a:t>
            </a:r>
            <a:endParaRPr lang="sr-Latn-CS"/>
          </a:p>
        </p:txBody>
      </p:sp>
      <p:sp>
        <p:nvSpPr>
          <p:cNvPr id="3" name="Čuvar mesta za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CS" smtClean="0"/>
              <a:t>Kliknite i uredite stilove teksta mastera</a:t>
            </a:r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5F02A-000D-422C-B64B-55DE3DB52C58}" type="datetimeFigureOut">
              <a:rPr lang="sr-Latn-CS" smtClean="0"/>
              <a:pPr/>
              <a:t>27.12.2018.</a:t>
            </a:fld>
            <a:endParaRPr lang="sr-Latn-CS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2EB4D-2854-417A-B1A6-B785EF951D3D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mtClean="0"/>
              <a:t>Kliknite i uredite naslov mastera</a:t>
            </a:r>
            <a:endParaRPr lang="sr-Latn-CS"/>
          </a:p>
        </p:txBody>
      </p:sp>
      <p:sp>
        <p:nvSpPr>
          <p:cNvPr id="3" name="Čuvar mesta za sadržaj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r-Latn-CS" smtClean="0"/>
              <a:t>Kliknite i uredite stilove teksta mastera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sr-Latn-CS"/>
          </a:p>
        </p:txBody>
      </p:sp>
      <p:sp>
        <p:nvSpPr>
          <p:cNvPr id="4" name="Čuvar mesta za sadržaj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r-Latn-CS" smtClean="0"/>
              <a:t>Kliknite i uredite stilove teksta mastera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sr-Latn-CS"/>
          </a:p>
        </p:txBody>
      </p:sp>
      <p:sp>
        <p:nvSpPr>
          <p:cNvPr id="5" name="Čuvar mesta za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5F02A-000D-422C-B64B-55DE3DB52C58}" type="datetimeFigureOut">
              <a:rPr lang="sr-Latn-CS" smtClean="0"/>
              <a:pPr/>
              <a:t>27.12.2018.</a:t>
            </a:fld>
            <a:endParaRPr lang="sr-Latn-CS"/>
          </a:p>
        </p:txBody>
      </p:sp>
      <p:sp>
        <p:nvSpPr>
          <p:cNvPr id="6" name="Čuvar mesta za podnožj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Čuvar mesta za broj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2EB4D-2854-417A-B1A6-B785EF951D3D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eđe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Latn-CS" smtClean="0"/>
              <a:t>Kliknite i uredite naslov mastera</a:t>
            </a:r>
            <a:endParaRPr lang="sr-Latn-CS"/>
          </a:p>
        </p:txBody>
      </p:sp>
      <p:sp>
        <p:nvSpPr>
          <p:cNvPr id="3" name="Čuvar mesta za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CS" smtClean="0"/>
              <a:t>Kliknite i uredite stilove teksta mastera</a:t>
            </a:r>
          </a:p>
        </p:txBody>
      </p:sp>
      <p:sp>
        <p:nvSpPr>
          <p:cNvPr id="4" name="Čuvar mesta za sadržaj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r-Latn-CS" smtClean="0"/>
              <a:t>Kliknite i uredite stilove teksta mastera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sr-Latn-CS"/>
          </a:p>
        </p:txBody>
      </p:sp>
      <p:sp>
        <p:nvSpPr>
          <p:cNvPr id="5" name="Čuvar mesta za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CS" smtClean="0"/>
              <a:t>Kliknite i uredite stilove teksta mastera</a:t>
            </a:r>
          </a:p>
        </p:txBody>
      </p:sp>
      <p:sp>
        <p:nvSpPr>
          <p:cNvPr id="6" name="Čuvar mesta za sadržaj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r-Latn-CS" smtClean="0"/>
              <a:t>Kliknite i uredite stilove teksta mastera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sr-Latn-CS"/>
          </a:p>
        </p:txBody>
      </p:sp>
      <p:sp>
        <p:nvSpPr>
          <p:cNvPr id="7" name="Čuvar mesta za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5F02A-000D-422C-B64B-55DE3DB52C58}" type="datetimeFigureOut">
              <a:rPr lang="sr-Latn-CS" smtClean="0"/>
              <a:pPr/>
              <a:t>27.12.2018.</a:t>
            </a:fld>
            <a:endParaRPr lang="sr-Latn-CS"/>
          </a:p>
        </p:txBody>
      </p:sp>
      <p:sp>
        <p:nvSpPr>
          <p:cNvPr id="8" name="Čuvar mesta za podnožj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9" name="Čuvar mesta za broj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2EB4D-2854-417A-B1A6-B785EF951D3D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mtClean="0"/>
              <a:t>Kliknite i uredite naslov mastera</a:t>
            </a:r>
            <a:endParaRPr lang="sr-Latn-CS"/>
          </a:p>
        </p:txBody>
      </p:sp>
      <p:sp>
        <p:nvSpPr>
          <p:cNvPr id="3" name="Čuvar mesta za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5F02A-000D-422C-B64B-55DE3DB52C58}" type="datetimeFigureOut">
              <a:rPr lang="sr-Latn-CS" smtClean="0"/>
              <a:pPr/>
              <a:t>27.12.2018.</a:t>
            </a:fld>
            <a:endParaRPr lang="sr-Latn-CS"/>
          </a:p>
        </p:txBody>
      </p:sp>
      <p:sp>
        <p:nvSpPr>
          <p:cNvPr id="4" name="Čuvar mesta za podnožj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5" name="Čuvar mesta za broj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2EB4D-2854-417A-B1A6-B785EF951D3D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5F02A-000D-422C-B64B-55DE3DB52C58}" type="datetimeFigureOut">
              <a:rPr lang="sr-Latn-CS" smtClean="0"/>
              <a:pPr/>
              <a:t>27.12.2018.</a:t>
            </a:fld>
            <a:endParaRPr lang="sr-Latn-CS"/>
          </a:p>
        </p:txBody>
      </p:sp>
      <p:sp>
        <p:nvSpPr>
          <p:cNvPr id="3" name="Čuvar mesta za podnožj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4" name="Čuvar mesta za broj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2EB4D-2854-417A-B1A6-B785EF951D3D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r-Latn-CS" smtClean="0"/>
              <a:t>Kliknite i uredite naslov mastera</a:t>
            </a:r>
            <a:endParaRPr lang="sr-Latn-CS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r-Latn-CS" smtClean="0"/>
              <a:t>Kliknite i uredite stilove teksta mastera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sr-Latn-CS"/>
          </a:p>
        </p:txBody>
      </p:sp>
      <p:sp>
        <p:nvSpPr>
          <p:cNvPr id="4" name="Čuvar mesta za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CS" smtClean="0"/>
              <a:t>Kliknite i uredite stilove teksta mastera</a:t>
            </a:r>
          </a:p>
        </p:txBody>
      </p:sp>
      <p:sp>
        <p:nvSpPr>
          <p:cNvPr id="5" name="Čuvar mesta za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5F02A-000D-422C-B64B-55DE3DB52C58}" type="datetimeFigureOut">
              <a:rPr lang="sr-Latn-CS" smtClean="0"/>
              <a:pPr/>
              <a:t>27.12.2018.</a:t>
            </a:fld>
            <a:endParaRPr lang="sr-Latn-CS"/>
          </a:p>
        </p:txBody>
      </p:sp>
      <p:sp>
        <p:nvSpPr>
          <p:cNvPr id="6" name="Čuvar mesta za podnožj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Čuvar mesta za broj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2EB4D-2854-417A-B1A6-B785EF951D3D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r-Latn-CS" smtClean="0"/>
              <a:t>Kliknite i uredite naslov mastera</a:t>
            </a:r>
            <a:endParaRPr lang="sr-Latn-CS"/>
          </a:p>
        </p:txBody>
      </p:sp>
      <p:sp>
        <p:nvSpPr>
          <p:cNvPr id="3" name="Čuvar mesta za slik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CS"/>
          </a:p>
        </p:txBody>
      </p:sp>
      <p:sp>
        <p:nvSpPr>
          <p:cNvPr id="4" name="Čuvar mesta za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CS" smtClean="0"/>
              <a:t>Kliknite i uredite stilove teksta mastera</a:t>
            </a:r>
          </a:p>
        </p:txBody>
      </p:sp>
      <p:sp>
        <p:nvSpPr>
          <p:cNvPr id="5" name="Čuvar mesta za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5F02A-000D-422C-B64B-55DE3DB52C58}" type="datetimeFigureOut">
              <a:rPr lang="sr-Latn-CS" smtClean="0"/>
              <a:pPr/>
              <a:t>27.12.2018.</a:t>
            </a:fld>
            <a:endParaRPr lang="sr-Latn-CS"/>
          </a:p>
        </p:txBody>
      </p:sp>
      <p:sp>
        <p:nvSpPr>
          <p:cNvPr id="6" name="Čuvar mesta za podnožj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Čuvar mesta za broj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2EB4D-2854-417A-B1A6-B785EF951D3D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r-Latn-CS" smtClean="0"/>
              <a:t>Kliknite i uredite naslov mastera</a:t>
            </a:r>
            <a:endParaRPr lang="sr-Latn-CS"/>
          </a:p>
        </p:txBody>
      </p:sp>
      <p:sp>
        <p:nvSpPr>
          <p:cNvPr id="3" name="Čuvar mesta za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r-Latn-CS" smtClean="0"/>
              <a:t>Kliknite i uredite stilove teksta mastera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sr-Latn-CS"/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5F02A-000D-422C-B64B-55DE3DB52C58}" type="datetimeFigureOut">
              <a:rPr lang="sr-Latn-CS" smtClean="0"/>
              <a:pPr/>
              <a:t>27.12.2018.</a:t>
            </a:fld>
            <a:endParaRPr lang="sr-Latn-CS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CS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12EB4D-2854-417A-B1A6-B785EF951D3D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jpeg"/><Relationship Id="rId11" Type="http://schemas.openxmlformats.org/officeDocument/2006/relationships/image" Target="../media/image19.png"/><Relationship Id="rId5" Type="http://schemas.openxmlformats.org/officeDocument/2006/relationships/image" Target="../media/image13.jpeg"/><Relationship Id="rId10" Type="http://schemas.openxmlformats.org/officeDocument/2006/relationships/image" Target="../media/image18.pn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.wmf"/><Relationship Id="rId7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ugaonik 2"/>
          <p:cNvSpPr/>
          <p:nvPr/>
        </p:nvSpPr>
        <p:spPr>
          <a:xfrm>
            <a:off x="3286116" y="2214554"/>
            <a:ext cx="4443612" cy="64294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>
            <a:solidFill>
              <a:schemeClr val="accent1">
                <a:lumMod val="75000"/>
              </a:schemeClr>
            </a:solidFill>
          </a:ln>
        </p:spPr>
        <p:txBody>
          <a:bodyPr wrap="none" lIns="0" tIns="0" rIns="0" bIns="0">
            <a:noAutofit/>
          </a:bodyPr>
          <a:lstStyle/>
          <a:p>
            <a:pPr indent="0" algn="ctr">
              <a:lnSpc>
                <a:spcPts val="4020"/>
              </a:lnSpc>
              <a:spcAft>
                <a:spcPts val="4270"/>
              </a:spcAft>
            </a:pPr>
            <a:r>
              <a:rPr lang="sr-Latn-CS" sz="3600" b="1" dirty="0" smtClean="0">
                <a:solidFill>
                  <a:schemeClr val="bg1"/>
                </a:solidFill>
                <a:latin typeface="Arial"/>
              </a:rPr>
              <a:t>  OPŠTINA  IVANJICA</a:t>
            </a:r>
            <a:endParaRPr lang="x-none" sz="3600" b="1">
              <a:solidFill>
                <a:schemeClr val="bg1"/>
              </a:solidFill>
              <a:latin typeface="Arial"/>
            </a:endParaRPr>
          </a:p>
        </p:txBody>
      </p:sp>
      <p:sp>
        <p:nvSpPr>
          <p:cNvPr id="4" name="Pravougaonik 3"/>
          <p:cNvSpPr/>
          <p:nvPr/>
        </p:nvSpPr>
        <p:spPr>
          <a:xfrm>
            <a:off x="3214678" y="3889248"/>
            <a:ext cx="4783274" cy="754198"/>
          </a:xfrm>
          <a:prstGeom prst="rect">
            <a:avLst/>
          </a:prstGeom>
          <a:solidFill>
            <a:srgbClr val="C00000"/>
          </a:solidFill>
          <a:ln w="28575" cmpd="thickThin">
            <a:solidFill>
              <a:srgbClr val="C00000"/>
            </a:solidFill>
            <a:prstDash val="solid"/>
            <a:bevel/>
          </a:ln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2856"/>
              </a:lnSpc>
              <a:spcBef>
                <a:spcPts val="4270"/>
              </a:spcBef>
            </a:pPr>
            <a:r>
              <a:rPr lang="x-none" sz="1900" b="1" dirty="0">
                <a:solidFill>
                  <a:srgbClr val="FFFFFF"/>
                </a:solidFill>
                <a:latin typeface="Arial"/>
              </a:rPr>
              <a:t>GRAĐANSKI VODIC KROZ ODLUKU O BUDŽETU ZA </a:t>
            </a:r>
            <a:r>
              <a:rPr lang="x-none" sz="1900" b="1" dirty="0" smtClean="0">
                <a:solidFill>
                  <a:srgbClr val="FFFFFF"/>
                </a:solidFill>
                <a:latin typeface="Arial"/>
              </a:rPr>
              <a:t>201</a:t>
            </a:r>
            <a:r>
              <a:rPr lang="sr-Latn-CS" sz="1900" b="1" dirty="0" smtClean="0">
                <a:solidFill>
                  <a:srgbClr val="FFFFFF"/>
                </a:solidFill>
                <a:latin typeface="Arial"/>
              </a:rPr>
              <a:t>9</a:t>
            </a:r>
            <a:r>
              <a:rPr lang="x-none" sz="1900" b="1" dirty="0" smtClean="0">
                <a:solidFill>
                  <a:srgbClr val="FFFFFF"/>
                </a:solidFill>
                <a:latin typeface="Arial"/>
              </a:rPr>
              <a:t>. </a:t>
            </a:r>
            <a:r>
              <a:rPr lang="x-none" sz="1900" b="1" dirty="0">
                <a:solidFill>
                  <a:srgbClr val="FFFFFF"/>
                </a:solidFill>
                <a:latin typeface="Arial"/>
              </a:rPr>
              <a:t>GODINU</a:t>
            </a:r>
          </a:p>
        </p:txBody>
      </p:sp>
      <p:pic>
        <p:nvPicPr>
          <p:cNvPr id="5" name="Picture 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000240"/>
            <a:ext cx="2692207" cy="271464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500034" y="1142984"/>
          <a:ext cx="3714777" cy="55038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2073"/>
                <a:gridCol w="1121442"/>
                <a:gridCol w="981262"/>
              </a:tblGrid>
              <a:tr h="1006921">
                <a:tc>
                  <a:txBody>
                    <a:bodyPr/>
                    <a:lstStyle/>
                    <a:p>
                      <a:endParaRPr lang="sr-Latn-CS" sz="1400" dirty="0" smtClean="0"/>
                    </a:p>
                    <a:p>
                      <a:endParaRPr lang="sr-Latn-CS" sz="1400" dirty="0" smtClean="0"/>
                    </a:p>
                    <a:p>
                      <a:r>
                        <a:rPr lang="sr-Latn-CS" sz="1400" dirty="0" smtClean="0"/>
                        <a:t>Vrsta prihoda</a:t>
                      </a:r>
                      <a:endParaRPr lang="sr-Latn-C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r-Latn-CS" sz="1400" dirty="0" smtClean="0"/>
                    </a:p>
                    <a:p>
                      <a:endParaRPr lang="sr-Latn-CS" sz="1400" dirty="0" smtClean="0"/>
                    </a:p>
                    <a:p>
                      <a:r>
                        <a:rPr lang="sr-Latn-CS" sz="1400" dirty="0" smtClean="0"/>
                        <a:t>Planiran iznos</a:t>
                      </a:r>
                      <a:endParaRPr lang="sr-Latn-C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sz="1400" dirty="0" smtClean="0"/>
                        <a:t>% učešća u ukupnom prihodu opštine</a:t>
                      </a:r>
                      <a:endParaRPr lang="sr-Latn-CS" sz="1400" dirty="0"/>
                    </a:p>
                  </a:txBody>
                  <a:tcPr/>
                </a:tc>
              </a:tr>
              <a:tr h="717314">
                <a:tc>
                  <a:txBody>
                    <a:bodyPr/>
                    <a:lstStyle/>
                    <a:p>
                      <a:r>
                        <a:rPr lang="sr-Latn-CS" sz="1400" dirty="0" smtClean="0"/>
                        <a:t>Porez na dohodak</a:t>
                      </a:r>
                      <a:r>
                        <a:rPr lang="sr-Latn-CS" sz="1400" baseline="0" dirty="0" smtClean="0"/>
                        <a:t> , dobit i kapitalne dobitke</a:t>
                      </a:r>
                      <a:endParaRPr lang="sr-Latn-C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sr-Latn-CS" sz="1400" dirty="0" smtClean="0"/>
                    </a:p>
                    <a:p>
                      <a:pPr algn="r"/>
                      <a:r>
                        <a:rPr lang="sr-Latn-CS" sz="1400" dirty="0" smtClean="0"/>
                        <a:t>274.300.000</a:t>
                      </a:r>
                      <a:endParaRPr lang="sr-Latn-C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sr-Latn-CS" sz="1400" dirty="0" smtClean="0"/>
                    </a:p>
                    <a:p>
                      <a:pPr algn="r"/>
                      <a:r>
                        <a:rPr lang="sr-Latn-CS" sz="1400" dirty="0" smtClean="0"/>
                        <a:t>    28,13 %</a:t>
                      </a:r>
                      <a:endParaRPr lang="sr-Latn-CS" sz="1400" dirty="0"/>
                    </a:p>
                  </a:txBody>
                  <a:tcPr/>
                </a:tc>
              </a:tr>
              <a:tr h="298881">
                <a:tc>
                  <a:txBody>
                    <a:bodyPr/>
                    <a:lstStyle/>
                    <a:p>
                      <a:r>
                        <a:rPr lang="sr-Latn-CS" sz="1400" dirty="0" smtClean="0"/>
                        <a:t>Porez</a:t>
                      </a:r>
                      <a:r>
                        <a:rPr lang="sr-Latn-CS" sz="1400" baseline="0" dirty="0" smtClean="0"/>
                        <a:t> na imovinu</a:t>
                      </a:r>
                      <a:endParaRPr lang="sr-Latn-C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r-Latn-CS" sz="1400" dirty="0" smtClean="0"/>
                        <a:t>66.371.000</a:t>
                      </a:r>
                      <a:endParaRPr lang="sr-Latn-C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r-Latn-CS" sz="1400" dirty="0" smtClean="0"/>
                        <a:t>     6,81%</a:t>
                      </a:r>
                      <a:endParaRPr lang="sr-Latn-CS" sz="1400" dirty="0"/>
                    </a:p>
                  </a:txBody>
                  <a:tcPr/>
                </a:tc>
              </a:tr>
              <a:tr h="508097">
                <a:tc>
                  <a:txBody>
                    <a:bodyPr/>
                    <a:lstStyle/>
                    <a:p>
                      <a:r>
                        <a:rPr lang="sr-Latn-CS" sz="1400" dirty="0" smtClean="0"/>
                        <a:t>Porez na dobra i usluge</a:t>
                      </a:r>
                      <a:endParaRPr lang="sr-Latn-C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sr-Latn-CS" sz="1400" dirty="0" smtClean="0"/>
                    </a:p>
                    <a:p>
                      <a:pPr algn="r"/>
                      <a:r>
                        <a:rPr lang="sr-Latn-CS" sz="1400" dirty="0" smtClean="0"/>
                        <a:t>35.935.000</a:t>
                      </a:r>
                      <a:endParaRPr lang="sr-Latn-C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sr-Latn-CS" sz="1400" dirty="0" smtClean="0"/>
                    </a:p>
                    <a:p>
                      <a:pPr algn="r"/>
                      <a:r>
                        <a:rPr lang="sr-Latn-CS" sz="1400" dirty="0" smtClean="0"/>
                        <a:t>3,69 %</a:t>
                      </a:r>
                      <a:endParaRPr lang="sr-Latn-CS" sz="1400" dirty="0"/>
                    </a:p>
                  </a:txBody>
                  <a:tcPr/>
                </a:tc>
              </a:tr>
              <a:tr h="298881">
                <a:tc>
                  <a:txBody>
                    <a:bodyPr/>
                    <a:lstStyle/>
                    <a:p>
                      <a:r>
                        <a:rPr lang="sr-Latn-CS" sz="1400" dirty="0" smtClean="0"/>
                        <a:t>Drugi porezi</a:t>
                      </a:r>
                      <a:endParaRPr lang="sr-Latn-C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r-Latn-CS" sz="1400" dirty="0" smtClean="0"/>
                        <a:t>18.570.000</a:t>
                      </a:r>
                      <a:endParaRPr lang="sr-Latn-C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r-Latn-CS" sz="1400" dirty="0" smtClean="0"/>
                        <a:t>1,90 %</a:t>
                      </a:r>
                      <a:endParaRPr lang="sr-Latn-CS" sz="1400" dirty="0"/>
                    </a:p>
                  </a:txBody>
                  <a:tcPr/>
                </a:tc>
              </a:tr>
              <a:tr h="656470">
                <a:tc>
                  <a:txBody>
                    <a:bodyPr/>
                    <a:lstStyle/>
                    <a:p>
                      <a:r>
                        <a:rPr lang="sr-Latn-CS" sz="1400" dirty="0" smtClean="0"/>
                        <a:t>Transferi od drugih nivoa vlasti</a:t>
                      </a:r>
                      <a:endParaRPr lang="sr-Latn-C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sr-Latn-CS" sz="1400" dirty="0" smtClean="0"/>
                    </a:p>
                    <a:p>
                      <a:pPr algn="r"/>
                      <a:r>
                        <a:rPr lang="sr-Latn-CS" sz="1400" dirty="0" smtClean="0"/>
                        <a:t>427.933.000</a:t>
                      </a:r>
                      <a:endParaRPr lang="sr-Latn-C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sr-Latn-CS" sz="1400" dirty="0" smtClean="0"/>
                    </a:p>
                    <a:p>
                      <a:pPr algn="r"/>
                      <a:r>
                        <a:rPr lang="sr-Latn-CS" sz="1400" dirty="0" smtClean="0"/>
                        <a:t>     43,88 %</a:t>
                      </a:r>
                      <a:endParaRPr lang="sr-Latn-CS" sz="1400" dirty="0"/>
                    </a:p>
                  </a:txBody>
                  <a:tcPr/>
                </a:tc>
              </a:tr>
              <a:tr h="192105">
                <a:tc>
                  <a:txBody>
                    <a:bodyPr/>
                    <a:lstStyle/>
                    <a:p>
                      <a:endParaRPr lang="sr-Latn-CS" sz="1400" dirty="0" smtClean="0"/>
                    </a:p>
                    <a:p>
                      <a:r>
                        <a:rPr lang="sr-Latn-CS" sz="1400" dirty="0" err="1" smtClean="0"/>
                        <a:t>Ne</a:t>
                      </a:r>
                      <a:r>
                        <a:rPr lang="sr-Latn-CS" sz="1400" baseline="0" dirty="0" err="1" smtClean="0"/>
                        <a:t>poreski</a:t>
                      </a:r>
                      <a:r>
                        <a:rPr lang="sr-Latn-CS" sz="1400" baseline="0" dirty="0" smtClean="0"/>
                        <a:t> </a:t>
                      </a:r>
                      <a:r>
                        <a:rPr lang="sr-Latn-CS" sz="1400" dirty="0" smtClean="0"/>
                        <a:t>prihodi </a:t>
                      </a:r>
                      <a:endParaRPr lang="sr-Latn-C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sr-Latn-CS" sz="1400" dirty="0" smtClean="0"/>
                    </a:p>
                    <a:p>
                      <a:pPr algn="r"/>
                      <a:r>
                        <a:rPr lang="sr-Latn-CS" sz="1400" dirty="0" smtClean="0"/>
                        <a:t>77.054.000</a:t>
                      </a:r>
                      <a:endParaRPr lang="sr-Latn-C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sr-Latn-CS" sz="1400" dirty="0" smtClean="0"/>
                    </a:p>
                    <a:p>
                      <a:pPr algn="r"/>
                      <a:r>
                        <a:rPr lang="sr-Latn-CS" sz="1400" dirty="0" smtClean="0"/>
                        <a:t>   7,90 %</a:t>
                      </a:r>
                      <a:endParaRPr lang="sr-Latn-CS" sz="1400" dirty="0"/>
                    </a:p>
                  </a:txBody>
                  <a:tcPr/>
                </a:tc>
              </a:tr>
              <a:tr h="717314">
                <a:tc>
                  <a:txBody>
                    <a:bodyPr/>
                    <a:lstStyle/>
                    <a:p>
                      <a:r>
                        <a:rPr lang="sr-Latn-CS" sz="1400" dirty="0" smtClean="0"/>
                        <a:t>Primanja od planiranog zaduživanja</a:t>
                      </a:r>
                      <a:endParaRPr lang="sr-Latn-C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sr-Latn-CS" sz="1400" dirty="0" smtClean="0"/>
                    </a:p>
                    <a:p>
                      <a:pPr algn="r"/>
                      <a:r>
                        <a:rPr lang="sr-Latn-CS" sz="1400" dirty="0" smtClean="0"/>
                        <a:t>75.000.000</a:t>
                      </a:r>
                      <a:endParaRPr lang="sr-Latn-C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sr-Latn-CS" sz="1400" dirty="0" smtClean="0"/>
                    </a:p>
                    <a:p>
                      <a:pPr algn="r"/>
                      <a:r>
                        <a:rPr lang="sr-Latn-CS" sz="1400" dirty="0" smtClean="0"/>
                        <a:t>    7,69 %</a:t>
                      </a:r>
                      <a:endParaRPr lang="sr-Latn-CS" sz="1400" dirty="0"/>
                    </a:p>
                  </a:txBody>
                  <a:tcPr/>
                </a:tc>
              </a:tr>
              <a:tr h="717314">
                <a:tc>
                  <a:txBody>
                    <a:bodyPr/>
                    <a:lstStyle/>
                    <a:p>
                      <a:endParaRPr lang="sr-Latn-CS" sz="1400" dirty="0" smtClean="0"/>
                    </a:p>
                    <a:p>
                      <a:r>
                        <a:rPr lang="sr-Latn-CS" sz="1400" dirty="0" smtClean="0"/>
                        <a:t>Ukupno</a:t>
                      </a:r>
                      <a:endParaRPr lang="sr-Latn-C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sr-Latn-CS" sz="1400" dirty="0" smtClean="0"/>
                    </a:p>
                    <a:p>
                      <a:pPr algn="r"/>
                      <a:r>
                        <a:rPr lang="sr-Latn-CS" sz="1400" dirty="0" smtClean="0"/>
                        <a:t>975.164.000</a:t>
                      </a:r>
                    </a:p>
                    <a:p>
                      <a:pPr algn="r"/>
                      <a:endParaRPr lang="sr-Latn-C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sr-Latn-CS" sz="1400" dirty="0" smtClean="0"/>
                    </a:p>
                    <a:p>
                      <a:pPr algn="r"/>
                      <a:r>
                        <a:rPr lang="sr-Latn-CS" sz="1400" dirty="0" smtClean="0"/>
                        <a:t>100 %</a:t>
                      </a:r>
                      <a:endParaRPr lang="sr-Latn-C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Naslov 6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r>
              <a:rPr lang="sr-Latn-C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4.1 Struktura prihoda i primanja u 2019 godini</a:t>
            </a:r>
            <a:endParaRPr lang="sr-Latn-C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Pravougaonik 14"/>
          <p:cNvSpPr/>
          <p:nvPr/>
        </p:nvSpPr>
        <p:spPr>
          <a:xfrm>
            <a:off x="4929190" y="1500174"/>
            <a:ext cx="2035984" cy="142876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42240" tIns="142240" rIns="142240" bIns="14224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sr-Latn-CS" sz="2000" kern="12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7" name="Pravougaonik 16"/>
          <p:cNvSpPr/>
          <p:nvPr/>
        </p:nvSpPr>
        <p:spPr>
          <a:xfrm>
            <a:off x="4429124" y="1643050"/>
            <a:ext cx="4429156" cy="2131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0">
              <a:lnSpc>
                <a:spcPts val="2016"/>
              </a:lnSpc>
              <a:spcAft>
                <a:spcPts val="1330"/>
              </a:spcAft>
            </a:pPr>
            <a:r>
              <a:rPr lang="x-none" sz="1600" smtClean="0">
                <a:solidFill>
                  <a:srgbClr val="FFFFFF"/>
                </a:solidFill>
              </a:rPr>
              <a:t>Iz </a:t>
            </a:r>
            <a:r>
              <a:rPr lang="sr-Latn-CS" sz="1600" dirty="0" smtClean="0">
                <a:solidFill>
                  <a:srgbClr val="FFFFFF"/>
                </a:solidFill>
              </a:rPr>
              <a:t>navedenog</a:t>
            </a:r>
            <a:r>
              <a:rPr lang="x-none" sz="1600" smtClean="0">
                <a:solidFill>
                  <a:srgbClr val="FFFFFF"/>
                </a:solidFill>
              </a:rPr>
              <a:t> pregleda vidi se struktur</a:t>
            </a:r>
            <a:r>
              <a:rPr lang="sr-Latn-CS" sz="1600" dirty="0" smtClean="0">
                <a:solidFill>
                  <a:srgbClr val="FFFFFF"/>
                </a:solidFill>
              </a:rPr>
              <a:t>a</a:t>
            </a:r>
            <a:r>
              <a:rPr lang="x-none" sz="1600" smtClean="0">
                <a:solidFill>
                  <a:srgbClr val="FFFFFF"/>
                </a:solidFill>
              </a:rPr>
              <a:t> prihoda naše </a:t>
            </a:r>
            <a:r>
              <a:rPr lang="sr-Latn-CS" sz="1600" dirty="0" smtClean="0">
                <a:solidFill>
                  <a:srgbClr val="FFFFFF"/>
                </a:solidFill>
              </a:rPr>
              <a:t>opštine</a:t>
            </a:r>
            <a:r>
              <a:rPr lang="x-none" sz="1600" smtClean="0">
                <a:solidFill>
                  <a:srgbClr val="FFFFFF"/>
                </a:solidFill>
              </a:rPr>
              <a:t> </a:t>
            </a:r>
            <a:r>
              <a:rPr lang="sr-Latn-CS" sz="1600" dirty="0" smtClean="0">
                <a:solidFill>
                  <a:srgbClr val="FFFFFF"/>
                </a:solidFill>
              </a:rPr>
              <a:t>.</a:t>
            </a:r>
          </a:p>
          <a:p>
            <a:pPr marL="228600" indent="0">
              <a:lnSpc>
                <a:spcPts val="2016"/>
              </a:lnSpc>
              <a:spcAft>
                <a:spcPts val="1330"/>
              </a:spcAft>
            </a:pPr>
            <a:r>
              <a:rPr lang="sr-Latn-CS" sz="1600" dirty="0" smtClean="0">
                <a:solidFill>
                  <a:srgbClr val="FFFFFF"/>
                </a:solidFill>
              </a:rPr>
              <a:t>P</a:t>
            </a:r>
            <a:r>
              <a:rPr lang="x-none" sz="1600" smtClean="0">
                <a:solidFill>
                  <a:srgbClr val="FFFFFF"/>
                </a:solidFill>
              </a:rPr>
              <a:t>oreski prihodi, čine </a:t>
            </a:r>
            <a:r>
              <a:rPr lang="sr-Latn-CS" sz="1600" dirty="0" smtClean="0">
                <a:solidFill>
                  <a:srgbClr val="FFFFFF"/>
                </a:solidFill>
              </a:rPr>
              <a:t>40,53 </a:t>
            </a:r>
            <a:r>
              <a:rPr lang="x-none" sz="1600" smtClean="0">
                <a:solidFill>
                  <a:srgbClr val="FFFFFF"/>
                </a:solidFill>
              </a:rPr>
              <a:t>% ovogodišnjih </a:t>
            </a:r>
            <a:r>
              <a:rPr lang="sr-Latn-CS" sz="1600" dirty="0" smtClean="0">
                <a:solidFill>
                  <a:srgbClr val="FFFFFF"/>
                </a:solidFill>
              </a:rPr>
              <a:t>planiranih </a:t>
            </a:r>
            <a:r>
              <a:rPr lang="x-none" sz="1600" smtClean="0">
                <a:solidFill>
                  <a:srgbClr val="FFFFFF"/>
                </a:solidFill>
              </a:rPr>
              <a:t>prihoda budžeta. </a:t>
            </a:r>
            <a:endParaRPr lang="sr-Latn-CS" sz="1600" dirty="0" smtClean="0">
              <a:solidFill>
                <a:srgbClr val="FFFFFF"/>
              </a:solidFill>
            </a:endParaRPr>
          </a:p>
          <a:p>
            <a:pPr marL="228600" indent="0">
              <a:lnSpc>
                <a:spcPts val="2016"/>
              </a:lnSpc>
              <a:spcAft>
                <a:spcPts val="1330"/>
              </a:spcAft>
            </a:pPr>
            <a:r>
              <a:rPr lang="x-none" sz="1600" smtClean="0">
                <a:solidFill>
                  <a:srgbClr val="FFFFFF"/>
                </a:solidFill>
              </a:rPr>
              <a:t>Najznačajniji poreski prihodi za </a:t>
            </a:r>
            <a:r>
              <a:rPr lang="sr-Latn-CS" sz="1600" dirty="0" smtClean="0">
                <a:solidFill>
                  <a:srgbClr val="FFFFFF"/>
                </a:solidFill>
              </a:rPr>
              <a:t>opštinu</a:t>
            </a:r>
            <a:r>
              <a:rPr lang="x-none" sz="1600" smtClean="0">
                <a:solidFill>
                  <a:srgbClr val="FFFFFF"/>
                </a:solidFill>
              </a:rPr>
              <a:t> su:</a:t>
            </a:r>
            <a:endParaRPr lang="sr-Latn-CS" sz="1600" dirty="0" smtClean="0">
              <a:solidFill>
                <a:srgbClr val="FFFFFF"/>
              </a:solidFill>
            </a:endParaRPr>
          </a:p>
          <a:p>
            <a:pPr marL="228600" indent="0" algn="just">
              <a:lnSpc>
                <a:spcPts val="2016"/>
              </a:lnSpc>
              <a:spcAft>
                <a:spcPts val="1330"/>
              </a:spcAft>
            </a:pPr>
            <a:endParaRPr lang="x-none">
              <a:solidFill>
                <a:srgbClr val="FFFFFF"/>
              </a:solidFill>
            </a:endParaRPr>
          </a:p>
        </p:txBody>
      </p:sp>
      <p:sp>
        <p:nvSpPr>
          <p:cNvPr id="18" name="Pravougaonik 17"/>
          <p:cNvSpPr/>
          <p:nvPr/>
        </p:nvSpPr>
        <p:spPr>
          <a:xfrm>
            <a:off x="4643438" y="3214686"/>
            <a:ext cx="428628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r-Latn-CS" sz="1600" b="1" dirty="0" smtClean="0">
              <a:solidFill>
                <a:schemeClr val="accent6">
                  <a:lumMod val="40000"/>
                  <a:lumOff val="60000"/>
                </a:schemeClr>
              </a:solidFill>
              <a:latin typeface="Arial"/>
            </a:endParaRPr>
          </a:p>
          <a:p>
            <a:r>
              <a:rPr lang="x-none" sz="1600" b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/>
              </a:rPr>
              <a:t>POREZ NA DOHODAK, DOBIT I KAPITALNE DOBITKE </a:t>
            </a:r>
            <a:r>
              <a:rPr lang="x-none" sz="1600" smtClean="0">
                <a:solidFill>
                  <a:schemeClr val="bg1"/>
                </a:solidFill>
              </a:rPr>
              <a:t>sa ukupnim planom ostvarenja od </a:t>
            </a:r>
            <a:r>
              <a:rPr lang="sr-Latn-CS" sz="1600" b="1" dirty="0" smtClean="0">
                <a:solidFill>
                  <a:schemeClr val="bg1"/>
                </a:solidFill>
                <a:latin typeface="Arial"/>
              </a:rPr>
              <a:t>274.300</a:t>
            </a:r>
            <a:r>
              <a:rPr lang="x-none" sz="1600" b="1" smtClean="0">
                <a:solidFill>
                  <a:schemeClr val="bg1"/>
                </a:solidFill>
                <a:latin typeface="Arial"/>
              </a:rPr>
              <a:t>.000 </a:t>
            </a:r>
            <a:r>
              <a:rPr lang="x-none" sz="1600" smtClean="0">
                <a:solidFill>
                  <a:schemeClr val="bg1"/>
                </a:solidFill>
              </a:rPr>
              <a:t>dinara. Najznačajniji za budžet grada u ovoj grupi prihoda je </a:t>
            </a:r>
            <a:r>
              <a:rPr lang="x-none" sz="1600" b="1" u="sng" smtClean="0">
                <a:solidFill>
                  <a:schemeClr val="bg1"/>
                </a:solidFill>
                <a:latin typeface="Arial"/>
              </a:rPr>
              <a:t>Porez na zarade</a:t>
            </a:r>
            <a:r>
              <a:rPr lang="x-none" sz="1600" b="1" smtClean="0">
                <a:solidFill>
                  <a:schemeClr val="bg1"/>
                </a:solidFill>
                <a:latin typeface="Arial"/>
              </a:rPr>
              <a:t> </a:t>
            </a:r>
            <a:r>
              <a:rPr lang="x-none" sz="1600" smtClean="0">
                <a:solidFill>
                  <a:schemeClr val="bg1"/>
                </a:solidFill>
              </a:rPr>
              <a:t>sa najvećom nominanom vrednošću u strukturi svih prihoda i iznosi </a:t>
            </a:r>
            <a:r>
              <a:rPr lang="sr-Latn-CS" sz="1600" b="1" u="sng" dirty="0" smtClean="0">
                <a:solidFill>
                  <a:schemeClr val="bg1"/>
                </a:solidFill>
                <a:latin typeface="Arial"/>
              </a:rPr>
              <a:t>220.000.000</a:t>
            </a:r>
            <a:r>
              <a:rPr lang="x-none" sz="1600" b="1" smtClean="0">
                <a:solidFill>
                  <a:schemeClr val="bg1"/>
                </a:solidFill>
                <a:latin typeface="Arial"/>
              </a:rPr>
              <a:t> </a:t>
            </a:r>
            <a:r>
              <a:rPr lang="x-none" sz="1600" smtClean="0">
                <a:solidFill>
                  <a:schemeClr val="bg1"/>
                </a:solidFill>
              </a:rPr>
              <a:t>dinara.</a:t>
            </a:r>
            <a:endParaRPr lang="sr-Latn-CS" sz="1600" dirty="0"/>
          </a:p>
        </p:txBody>
      </p:sp>
      <p:sp>
        <p:nvSpPr>
          <p:cNvPr id="20" name="Pravougaonik 19"/>
          <p:cNvSpPr/>
          <p:nvPr/>
        </p:nvSpPr>
        <p:spPr>
          <a:xfrm>
            <a:off x="4643438" y="5143512"/>
            <a:ext cx="450056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r-Latn-CS" sz="1600" b="1" dirty="0" smtClean="0">
              <a:solidFill>
                <a:schemeClr val="accent6">
                  <a:lumMod val="40000"/>
                  <a:lumOff val="60000"/>
                </a:schemeClr>
              </a:solidFill>
              <a:latin typeface="Arial"/>
            </a:endParaRPr>
          </a:p>
          <a:p>
            <a:r>
              <a:rPr lang="x-none" sz="1600" b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/>
              </a:rPr>
              <a:t>POREZ NA IMOVINU </a:t>
            </a:r>
            <a:r>
              <a:rPr lang="x-none" sz="1600" smtClean="0">
                <a:solidFill>
                  <a:schemeClr val="bg1"/>
                </a:solidFill>
              </a:rPr>
              <a:t>sa ukupnim planom ostvarenja od </a:t>
            </a:r>
            <a:r>
              <a:rPr lang="sr-Latn-CS" sz="1600" b="1" dirty="0" smtClean="0">
                <a:solidFill>
                  <a:schemeClr val="bg1"/>
                </a:solidFill>
                <a:latin typeface="Arial"/>
              </a:rPr>
              <a:t>66.371.</a:t>
            </a:r>
            <a:r>
              <a:rPr lang="x-none" sz="1600" b="1" smtClean="0">
                <a:solidFill>
                  <a:schemeClr val="bg1"/>
                </a:solidFill>
                <a:latin typeface="Arial"/>
              </a:rPr>
              <a:t>000 </a:t>
            </a:r>
            <a:r>
              <a:rPr lang="x-none" sz="1600" smtClean="0">
                <a:solidFill>
                  <a:schemeClr val="bg1"/>
                </a:solidFill>
              </a:rPr>
              <a:t>dinara. Ovo je najznačajniji izvorni prihod jer visinu utvrđuje jedinica lokalne samouprave. </a:t>
            </a:r>
            <a:endParaRPr lang="sr-Latn-C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ugaonik 1"/>
          <p:cNvSpPr/>
          <p:nvPr/>
        </p:nvSpPr>
        <p:spPr>
          <a:xfrm>
            <a:off x="533400" y="643128"/>
            <a:ext cx="7967690" cy="4998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3130"/>
              </a:lnSpc>
              <a:spcAft>
                <a:spcPts val="2660"/>
              </a:spcAft>
            </a:pPr>
            <a:r>
              <a:rPr lang="x-none" sz="2800">
                <a:solidFill>
                  <a:schemeClr val="bg1"/>
                </a:solidFill>
                <a:latin typeface="Arial"/>
              </a:rPr>
              <a:t>4.2. Šta se promenilo u odnosu na </a:t>
            </a:r>
            <a:r>
              <a:rPr lang="x-none" sz="2800" smtClean="0">
                <a:solidFill>
                  <a:schemeClr val="bg1"/>
                </a:solidFill>
                <a:latin typeface="Arial"/>
              </a:rPr>
              <a:t>201</a:t>
            </a:r>
            <a:r>
              <a:rPr lang="sr-Latn-CS" sz="2800" dirty="0" smtClean="0">
                <a:solidFill>
                  <a:schemeClr val="bg1"/>
                </a:solidFill>
                <a:latin typeface="Arial"/>
              </a:rPr>
              <a:t>8</a:t>
            </a:r>
            <a:r>
              <a:rPr lang="x-none" sz="2800" smtClean="0">
                <a:solidFill>
                  <a:schemeClr val="bg1"/>
                </a:solidFill>
                <a:latin typeface="Arial"/>
              </a:rPr>
              <a:t>. </a:t>
            </a:r>
            <a:r>
              <a:rPr lang="x-none" sz="2800">
                <a:solidFill>
                  <a:schemeClr val="bg1"/>
                </a:solidFill>
                <a:latin typeface="Arial"/>
              </a:rPr>
              <a:t>godinu?</a:t>
            </a:r>
          </a:p>
        </p:txBody>
      </p:sp>
      <p:sp>
        <p:nvSpPr>
          <p:cNvPr id="3" name="Pravougaonik 2"/>
          <p:cNvSpPr/>
          <p:nvPr/>
        </p:nvSpPr>
        <p:spPr>
          <a:xfrm>
            <a:off x="566928" y="1691640"/>
            <a:ext cx="8040624" cy="87172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lIns="0" tIns="0" rIns="0" bIns="0">
            <a:noAutofit/>
          </a:bodyPr>
          <a:lstStyle/>
          <a:p>
            <a:pPr indent="0" algn="just">
              <a:lnSpc>
                <a:spcPts val="2376"/>
              </a:lnSpc>
              <a:spcBef>
                <a:spcPts val="2660"/>
              </a:spcBef>
              <a:spcAft>
                <a:spcPts val="1260"/>
              </a:spcAft>
            </a:pPr>
            <a:r>
              <a:rPr lang="x-none" sz="1900">
                <a:solidFill>
                  <a:srgbClr val="FFFFFF"/>
                </a:solidFill>
                <a:latin typeface="Arial"/>
              </a:rPr>
              <a:t>Ukupni prihodi i primanja </a:t>
            </a:r>
            <a:r>
              <a:rPr lang="x-none" sz="1900" smtClean="0">
                <a:solidFill>
                  <a:srgbClr val="FFFFFF"/>
                </a:solidFill>
                <a:latin typeface="Arial"/>
              </a:rPr>
              <a:t>naše</a:t>
            </a:r>
            <a:r>
              <a:rPr lang="sr-Latn-CS" sz="1900" dirty="0" smtClean="0">
                <a:solidFill>
                  <a:srgbClr val="FFFFFF"/>
                </a:solidFill>
                <a:latin typeface="Arial"/>
              </a:rPr>
              <a:t> opštine</a:t>
            </a:r>
            <a:r>
              <a:rPr lang="x-none" sz="1900" smtClean="0">
                <a:solidFill>
                  <a:srgbClr val="FFFFFF"/>
                </a:solidFill>
                <a:latin typeface="Arial"/>
              </a:rPr>
              <a:t> </a:t>
            </a:r>
            <a:r>
              <a:rPr lang="x-none" sz="1900">
                <a:solidFill>
                  <a:srgbClr val="FFFFFF"/>
                </a:solidFill>
                <a:latin typeface="Arial"/>
              </a:rPr>
              <a:t>u </a:t>
            </a:r>
            <a:r>
              <a:rPr lang="x-none" sz="1900" smtClean="0">
                <a:solidFill>
                  <a:srgbClr val="FFFFFF"/>
                </a:solidFill>
                <a:latin typeface="Arial"/>
              </a:rPr>
              <a:t>201</a:t>
            </a:r>
            <a:r>
              <a:rPr lang="sr-Latn-CS" sz="1900" dirty="0" smtClean="0">
                <a:solidFill>
                  <a:srgbClr val="FFFFFF"/>
                </a:solidFill>
                <a:latin typeface="Arial"/>
              </a:rPr>
              <a:t>9</a:t>
            </a:r>
            <a:r>
              <a:rPr lang="x-none" sz="1900" smtClean="0">
                <a:solidFill>
                  <a:srgbClr val="FFFFFF"/>
                </a:solidFill>
                <a:latin typeface="Arial"/>
              </a:rPr>
              <a:t>. </a:t>
            </a:r>
            <a:r>
              <a:rPr lang="x-none" sz="1900">
                <a:solidFill>
                  <a:srgbClr val="FFFFFF"/>
                </a:solidFill>
                <a:latin typeface="Arial"/>
              </a:rPr>
              <a:t>godini su se </a:t>
            </a:r>
            <a:r>
              <a:rPr lang="x-none" sz="1900" b="1">
                <a:solidFill>
                  <a:schemeClr val="bg1"/>
                </a:solidFill>
                <a:latin typeface="Arial"/>
              </a:rPr>
              <a:t>smanjili</a:t>
            </a:r>
            <a:r>
              <a:rPr lang="x-none" sz="1900" b="1">
                <a:solidFill>
                  <a:srgbClr val="FFFF99"/>
                </a:solidFill>
                <a:latin typeface="Arial"/>
              </a:rPr>
              <a:t> </a:t>
            </a:r>
            <a:r>
              <a:rPr lang="x-none" sz="1900">
                <a:solidFill>
                  <a:srgbClr val="FFFFFF"/>
                </a:solidFill>
                <a:latin typeface="Arial"/>
              </a:rPr>
              <a:t>u odnosu na poslednju izmenu Odluke o budžetu za </a:t>
            </a:r>
            <a:r>
              <a:rPr lang="x-none" sz="1900" smtClean="0">
                <a:solidFill>
                  <a:srgbClr val="FFFFFF"/>
                </a:solidFill>
                <a:latin typeface="Arial"/>
              </a:rPr>
              <a:t>201</a:t>
            </a:r>
            <a:r>
              <a:rPr lang="sr-Latn-CS" sz="1900" dirty="0" smtClean="0">
                <a:solidFill>
                  <a:srgbClr val="FFFFFF"/>
                </a:solidFill>
                <a:latin typeface="Arial"/>
              </a:rPr>
              <a:t>8</a:t>
            </a:r>
            <a:r>
              <a:rPr lang="x-none" sz="1900" smtClean="0">
                <a:solidFill>
                  <a:srgbClr val="FFFFFF"/>
                </a:solidFill>
                <a:latin typeface="Arial"/>
              </a:rPr>
              <a:t>. </a:t>
            </a:r>
            <a:r>
              <a:rPr lang="x-none" sz="1900">
                <a:solidFill>
                  <a:srgbClr val="FFFFFF"/>
                </a:solidFill>
                <a:latin typeface="Arial"/>
              </a:rPr>
              <a:t>godinu za </a:t>
            </a:r>
            <a:r>
              <a:rPr lang="sr-Latn-CS" sz="1900" b="1" dirty="0" smtClean="0">
                <a:solidFill>
                  <a:srgbClr val="FFFF99"/>
                </a:solidFill>
                <a:latin typeface="Arial"/>
              </a:rPr>
              <a:t>19.033.000</a:t>
            </a:r>
            <a:r>
              <a:rPr lang="x-none" sz="1900" b="1" smtClean="0">
                <a:solidFill>
                  <a:srgbClr val="FFFF99"/>
                </a:solidFill>
                <a:latin typeface="Arial"/>
              </a:rPr>
              <a:t> </a:t>
            </a:r>
            <a:r>
              <a:rPr lang="x-none" sz="1900">
                <a:solidFill>
                  <a:srgbClr val="FFFFFF"/>
                </a:solidFill>
                <a:latin typeface="Arial"/>
              </a:rPr>
              <a:t>dinara, odnosno za </a:t>
            </a:r>
            <a:r>
              <a:rPr lang="sr-Latn-CS" sz="1900" b="1" dirty="0" smtClean="0">
                <a:solidFill>
                  <a:srgbClr val="FFFF99"/>
                </a:solidFill>
                <a:latin typeface="Arial"/>
              </a:rPr>
              <a:t>1,91 </a:t>
            </a:r>
            <a:r>
              <a:rPr lang="x-none" sz="1900" b="1" smtClean="0">
                <a:solidFill>
                  <a:srgbClr val="FFFF99"/>
                </a:solidFill>
                <a:latin typeface="Arial"/>
              </a:rPr>
              <a:t>%</a:t>
            </a:r>
            <a:r>
              <a:rPr lang="x-none" sz="1900" smtClean="0">
                <a:solidFill>
                  <a:srgbClr val="FFFFFF"/>
                </a:solidFill>
                <a:latin typeface="Arial"/>
              </a:rPr>
              <a:t>.</a:t>
            </a:r>
            <a:endParaRPr lang="x-none" sz="19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Pravougaonik 4"/>
          <p:cNvSpPr/>
          <p:nvPr/>
        </p:nvSpPr>
        <p:spPr>
          <a:xfrm>
            <a:off x="714348" y="2857496"/>
            <a:ext cx="7958546" cy="138932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lIns="0" tIns="0" rIns="0" bIns="0">
            <a:noAutofit/>
          </a:bodyPr>
          <a:lstStyle/>
          <a:p>
            <a:pPr indent="0" algn="just">
              <a:lnSpc>
                <a:spcPts val="2120"/>
              </a:lnSpc>
              <a:spcBef>
                <a:spcPts val="1260"/>
              </a:spcBef>
              <a:spcAft>
                <a:spcPts val="490"/>
              </a:spcAft>
            </a:pPr>
            <a:endParaRPr lang="x-none" sz="1900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ugaonik 1"/>
          <p:cNvSpPr/>
          <p:nvPr/>
        </p:nvSpPr>
        <p:spPr>
          <a:xfrm>
            <a:off x="357158" y="500042"/>
            <a:ext cx="8215370" cy="64294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lIns="0" tIns="0" rIns="0" bIns="0">
            <a:noAutofit/>
          </a:bodyPr>
          <a:lstStyle/>
          <a:p>
            <a:pPr marL="73152" indent="0">
              <a:lnSpc>
                <a:spcPts val="4690"/>
              </a:lnSpc>
            </a:pPr>
            <a:r>
              <a:rPr lang="x-none" sz="4200">
                <a:solidFill>
                  <a:schemeClr val="bg1"/>
                </a:solidFill>
                <a:latin typeface="Arial"/>
              </a:rPr>
              <a:t>5. Na šta se troši Vaš novac?</a:t>
            </a:r>
          </a:p>
        </p:txBody>
      </p:sp>
      <p:sp>
        <p:nvSpPr>
          <p:cNvPr id="3" name="Pravougaonik 2"/>
          <p:cNvSpPr/>
          <p:nvPr/>
        </p:nvSpPr>
        <p:spPr>
          <a:xfrm>
            <a:off x="334326" y="1412776"/>
            <a:ext cx="8238202" cy="470384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lIns="0" tIns="0" rIns="0" bIns="0">
            <a:noAutofit/>
          </a:bodyPr>
          <a:lstStyle/>
          <a:p>
            <a:pPr marL="304800" indent="-304800">
              <a:lnSpc>
                <a:spcPts val="1790"/>
              </a:lnSpc>
            </a:pPr>
            <a:r>
              <a:rPr lang="x-none" sz="1400" dirty="0">
                <a:solidFill>
                  <a:srgbClr val="FFFFFF"/>
                </a:solidFill>
                <a:latin typeface="Arial"/>
              </a:rPr>
              <a:t>Jedno od osnovnih budžetskih načela je ravnoteža prihoda i rashoda, zato i ukupni planirani</a:t>
            </a:r>
          </a:p>
          <a:p>
            <a:pPr marL="304800" indent="-304800">
              <a:lnSpc>
                <a:spcPts val="1790"/>
              </a:lnSpc>
              <a:spcAft>
                <a:spcPts val="1890"/>
              </a:spcAft>
            </a:pPr>
            <a:r>
              <a:rPr lang="x-none" sz="1400" dirty="0">
                <a:solidFill>
                  <a:srgbClr val="FFFFFF"/>
                </a:solidFill>
                <a:latin typeface="Arial"/>
              </a:rPr>
              <a:t>rashodi i izdaci grada u ovoj godini </a:t>
            </a:r>
            <a:r>
              <a:rPr lang="x-none" sz="1400" dirty="0" smtClean="0">
                <a:solidFill>
                  <a:srgbClr val="FFFFFF"/>
                </a:solidFill>
                <a:latin typeface="Arial"/>
              </a:rPr>
              <a:t>iznos</a:t>
            </a:r>
            <a:r>
              <a:rPr lang="sr-Latn-CS" sz="1400" dirty="0" smtClean="0">
                <a:solidFill>
                  <a:srgbClr val="FFFFFF"/>
                </a:solidFill>
                <a:latin typeface="Arial"/>
              </a:rPr>
              <a:t>e</a:t>
            </a:r>
          </a:p>
          <a:p>
            <a:pPr marL="304800" indent="-304800">
              <a:lnSpc>
                <a:spcPts val="1790"/>
              </a:lnSpc>
              <a:spcAft>
                <a:spcPts val="1890"/>
              </a:spcAft>
            </a:pPr>
            <a:r>
              <a:rPr lang="sr-Latn-CS" sz="1400" b="1" dirty="0" smtClean="0">
                <a:solidFill>
                  <a:srgbClr val="FFFFFF"/>
                </a:solidFill>
                <a:latin typeface="Arial"/>
              </a:rPr>
              <a:t>                                                          </a:t>
            </a:r>
            <a:r>
              <a:rPr lang="sr-Latn-CS" sz="1600" b="1" dirty="0" smtClean="0">
                <a:solidFill>
                  <a:schemeClr val="bg1"/>
                </a:solidFill>
                <a:latin typeface="Arial"/>
              </a:rPr>
              <a:t>975.164.000,00</a:t>
            </a:r>
            <a:r>
              <a:rPr lang="x-none" sz="1600" b="1" dirty="0" smtClean="0">
                <a:solidFill>
                  <a:schemeClr val="bg1"/>
                </a:solidFill>
                <a:latin typeface="Arial"/>
              </a:rPr>
              <a:t> dinara</a:t>
            </a:r>
            <a:endParaRPr lang="sr-Latn-CS" sz="1600" b="1" dirty="0" smtClean="0">
              <a:solidFill>
                <a:schemeClr val="bg1"/>
              </a:solidFill>
              <a:latin typeface="Arial"/>
            </a:endParaRPr>
          </a:p>
          <a:p>
            <a:pPr marL="304800" indent="-304800">
              <a:lnSpc>
                <a:spcPts val="1790"/>
              </a:lnSpc>
              <a:spcAft>
                <a:spcPts val="1890"/>
              </a:spcAft>
            </a:pPr>
            <a:r>
              <a:rPr lang="x-none" sz="1400" dirty="0" smtClean="0">
                <a:solidFill>
                  <a:srgbClr val="FFFFFF"/>
                </a:solidFill>
                <a:latin typeface="Arial"/>
              </a:rPr>
              <a:t>Ono </a:t>
            </a:r>
            <a:r>
              <a:rPr lang="x-none" sz="1400" dirty="0">
                <a:solidFill>
                  <a:srgbClr val="FFFFFF"/>
                </a:solidFill>
                <a:latin typeface="Arial"/>
              </a:rPr>
              <a:t>što je veoma važno istaći kada se definiše planiranje, raspodela i trošenje </a:t>
            </a:r>
            <a:r>
              <a:rPr lang="x-none" sz="1400" dirty="0" smtClean="0">
                <a:solidFill>
                  <a:srgbClr val="FFFFFF"/>
                </a:solidFill>
                <a:latin typeface="Arial"/>
              </a:rPr>
              <a:t>javnih</a:t>
            </a:r>
            <a:r>
              <a:rPr lang="sr-Latn-CS" sz="1400" dirty="0" smtClean="0">
                <a:solidFill>
                  <a:srgbClr val="FFFFFF"/>
                </a:solidFill>
                <a:latin typeface="Arial"/>
              </a:rPr>
              <a:t> </a:t>
            </a:r>
            <a:r>
              <a:rPr lang="x-none" sz="1400" dirty="0" smtClean="0">
                <a:solidFill>
                  <a:srgbClr val="FFFFFF"/>
                </a:solidFill>
                <a:latin typeface="Arial"/>
              </a:rPr>
              <a:t>sredstava </a:t>
            </a:r>
            <a:r>
              <a:rPr lang="x-none" sz="1400" dirty="0">
                <a:solidFill>
                  <a:srgbClr val="FFFFFF"/>
                </a:solidFill>
                <a:latin typeface="Arial"/>
              </a:rPr>
              <a:t>jesu osnovni principi na kojima se svaki budžet mora koncipirati:</a:t>
            </a:r>
          </a:p>
          <a:p>
            <a:pPr marL="304800" indent="-304800">
              <a:lnSpc>
                <a:spcPts val="1680"/>
              </a:lnSpc>
            </a:pPr>
            <a:r>
              <a:rPr lang="x-none" sz="1400" dirty="0">
                <a:solidFill>
                  <a:srgbClr val="FFFF99"/>
                </a:solidFill>
                <a:latin typeface="Arial"/>
              </a:rPr>
              <a:t>•</a:t>
            </a:r>
            <a:r>
              <a:rPr lang="x-none" sz="1400" b="1" dirty="0">
                <a:solidFill>
                  <a:srgbClr val="FFFF99"/>
                </a:solidFill>
                <a:latin typeface="Arial"/>
              </a:rPr>
              <a:t>    Princip Efikasnosti </a:t>
            </a:r>
            <a:r>
              <a:rPr lang="x-none" sz="1400" dirty="0">
                <a:solidFill>
                  <a:srgbClr val="FFFFFF"/>
                </a:solidFill>
                <a:latin typeface="Arial"/>
              </a:rPr>
              <a:t>- koji ukazuje na racionalno trošenje i kontrolu trošenja budžetskih sredstava</a:t>
            </a:r>
          </a:p>
          <a:p>
            <a:pPr marL="304800" indent="-304800">
              <a:lnSpc>
                <a:spcPts val="1680"/>
              </a:lnSpc>
            </a:pPr>
            <a:r>
              <a:rPr lang="x-none" sz="1400" dirty="0">
                <a:solidFill>
                  <a:srgbClr val="FFFF99"/>
                </a:solidFill>
                <a:latin typeface="Arial"/>
              </a:rPr>
              <a:t>•</a:t>
            </a:r>
            <a:r>
              <a:rPr lang="x-none" sz="1400" b="1" dirty="0">
                <a:solidFill>
                  <a:srgbClr val="FFFF99"/>
                </a:solidFill>
                <a:latin typeface="Arial"/>
              </a:rPr>
              <a:t>    Princip Ekonomičnosti </a:t>
            </a:r>
            <a:r>
              <a:rPr lang="x-none" sz="1400" dirty="0">
                <a:solidFill>
                  <a:srgbClr val="FFFFFF"/>
                </a:solidFill>
                <a:latin typeface="Arial"/>
              </a:rPr>
              <a:t>- koji teži postizanju maksimalnih rezultata uloženim sredstvima</a:t>
            </a:r>
          </a:p>
          <a:p>
            <a:pPr marL="304800" indent="-304800">
              <a:lnSpc>
                <a:spcPts val="1680"/>
              </a:lnSpc>
              <a:spcAft>
                <a:spcPts val="1470"/>
              </a:spcAft>
            </a:pPr>
            <a:r>
              <a:rPr lang="x-none" sz="1400" dirty="0">
                <a:solidFill>
                  <a:srgbClr val="FFFF99"/>
                </a:solidFill>
                <a:latin typeface="Arial"/>
              </a:rPr>
              <a:t>•</a:t>
            </a:r>
            <a:r>
              <a:rPr lang="x-none" sz="1400" b="1" dirty="0">
                <a:solidFill>
                  <a:srgbClr val="FFFF99"/>
                </a:solidFill>
                <a:latin typeface="Arial"/>
              </a:rPr>
              <a:t>    Princip Efektivnosti </a:t>
            </a:r>
            <a:r>
              <a:rPr lang="x-none" sz="1400" dirty="0">
                <a:solidFill>
                  <a:srgbClr val="FFFFFF"/>
                </a:solidFill>
                <a:latin typeface="Arial"/>
              </a:rPr>
              <a:t>- koji upućuje da se iz postojećih sedstava ostvare najbolji efekti</a:t>
            </a:r>
          </a:p>
          <a:p>
            <a:pPr marL="304800" indent="-304800">
              <a:lnSpc>
                <a:spcPts val="1790"/>
              </a:lnSpc>
            </a:pPr>
            <a:r>
              <a:rPr lang="x-none" sz="1400" dirty="0">
                <a:solidFill>
                  <a:srgbClr val="FFFFFF"/>
                </a:solidFill>
                <a:latin typeface="Arial"/>
              </a:rPr>
              <a:t>Rashodi i izdaci se u budžetskom sistemu klasifikuju na više načina. U ovom vodiču biće</a:t>
            </a:r>
          </a:p>
          <a:p>
            <a:pPr marL="304800" indent="-304800">
              <a:lnSpc>
                <a:spcPts val="1790"/>
              </a:lnSpc>
              <a:spcAft>
                <a:spcPts val="910"/>
              </a:spcAft>
            </a:pPr>
            <a:r>
              <a:rPr lang="x-none" sz="1400" dirty="0">
                <a:solidFill>
                  <a:srgbClr val="FFFFFF"/>
                </a:solidFill>
                <a:latin typeface="Arial"/>
              </a:rPr>
              <a:t>prikazani rashodi po:</a:t>
            </a:r>
          </a:p>
          <a:p>
            <a:pPr marL="304800" indent="-304800">
              <a:lnSpc>
                <a:spcPts val="1344"/>
              </a:lnSpc>
              <a:spcAft>
                <a:spcPts val="910"/>
              </a:spcAft>
            </a:pPr>
            <a:r>
              <a:rPr lang="x-none" sz="1400" dirty="0">
                <a:solidFill>
                  <a:srgbClr val="FFFF99"/>
                </a:solidFill>
                <a:latin typeface="Arial"/>
              </a:rPr>
              <a:t>•</a:t>
            </a:r>
            <a:r>
              <a:rPr lang="x-none" sz="1400" b="1" dirty="0">
                <a:solidFill>
                  <a:srgbClr val="FFFF99"/>
                </a:solidFill>
                <a:latin typeface="Arial"/>
              </a:rPr>
              <a:t>    </a:t>
            </a:r>
            <a:r>
              <a:rPr lang="en-US" sz="1400" b="1" dirty="0" smtClean="0">
                <a:solidFill>
                  <a:srgbClr val="FFFF99"/>
                </a:solidFill>
                <a:latin typeface="Arial"/>
              </a:rPr>
              <a:t> </a:t>
            </a:r>
            <a:r>
              <a:rPr lang="x-none" sz="1400" b="1" dirty="0" smtClean="0">
                <a:solidFill>
                  <a:srgbClr val="FFFF99"/>
                </a:solidFill>
                <a:latin typeface="Arial"/>
              </a:rPr>
              <a:t>Ekonomskoj </a:t>
            </a:r>
            <a:r>
              <a:rPr lang="x-none" sz="1400" b="1" dirty="0">
                <a:solidFill>
                  <a:srgbClr val="FFFF99"/>
                </a:solidFill>
                <a:latin typeface="Arial"/>
              </a:rPr>
              <a:t>klasifikaciji </a:t>
            </a:r>
            <a:r>
              <a:rPr lang="x-none" sz="1400" dirty="0">
                <a:solidFill>
                  <a:srgbClr val="FFFFFF"/>
                </a:solidFill>
                <a:latin typeface="Arial"/>
              </a:rPr>
              <a:t>koja prikazuje pojedinačna dobra i usluge na šta se troše sredstva kao i izvršena transferna plaćanja, čime se stiče uvid u vrstu rashoda (rashodi za zaposlene, korišćenje dobara i usluga, transferi, subvencije i drugo)</a:t>
            </a:r>
          </a:p>
          <a:p>
            <a:pPr marL="304800" indent="-304800">
              <a:lnSpc>
                <a:spcPts val="1344"/>
              </a:lnSpc>
            </a:pPr>
            <a:r>
              <a:rPr lang="x-none" sz="1400" dirty="0">
                <a:solidFill>
                  <a:srgbClr val="FFFF99"/>
                </a:solidFill>
                <a:latin typeface="Arial"/>
              </a:rPr>
              <a:t>•</a:t>
            </a:r>
            <a:r>
              <a:rPr lang="x-none" sz="1400" b="1" dirty="0">
                <a:solidFill>
                  <a:srgbClr val="FFFF99"/>
                </a:solidFill>
                <a:latin typeface="Arial"/>
              </a:rPr>
              <a:t>   </a:t>
            </a:r>
            <a:r>
              <a:rPr lang="en-US" sz="1400" b="1" dirty="0" smtClean="0">
                <a:solidFill>
                  <a:srgbClr val="FFFF99"/>
                </a:solidFill>
                <a:latin typeface="Arial"/>
              </a:rPr>
              <a:t> </a:t>
            </a:r>
            <a:r>
              <a:rPr lang="x-none" sz="1400" b="1" dirty="0" smtClean="0">
                <a:solidFill>
                  <a:srgbClr val="FFFF99"/>
                </a:solidFill>
                <a:latin typeface="Arial"/>
              </a:rPr>
              <a:t> </a:t>
            </a:r>
            <a:r>
              <a:rPr lang="x-none" sz="1400" b="1" dirty="0">
                <a:solidFill>
                  <a:srgbClr val="FFFF99"/>
                </a:solidFill>
                <a:latin typeface="Arial"/>
              </a:rPr>
              <a:t>Programskoj klasifikaciji </a:t>
            </a:r>
            <a:r>
              <a:rPr lang="x-none" sz="1400" dirty="0">
                <a:solidFill>
                  <a:srgbClr val="FFFFFF"/>
                </a:solidFill>
                <a:latin typeface="Arial"/>
              </a:rPr>
              <a:t>koja prikazuje rashode i izdatke prema zadacima i aktivnostima </a:t>
            </a:r>
            <a:r>
              <a:rPr lang="x-none" sz="1400" dirty="0" smtClean="0">
                <a:solidFill>
                  <a:srgbClr val="FFFFFF"/>
                </a:solidFill>
                <a:latin typeface="Arial"/>
              </a:rPr>
              <a:t>korisnika</a:t>
            </a:r>
            <a:r>
              <a:rPr lang="sr-Latn-CS" sz="1400" dirty="0" smtClean="0">
                <a:solidFill>
                  <a:srgbClr val="FFFFFF"/>
                </a:solidFill>
                <a:latin typeface="Arial"/>
              </a:rPr>
              <a:t> </a:t>
            </a:r>
            <a:r>
              <a:rPr lang="x-none" sz="1400" dirty="0" smtClean="0">
                <a:solidFill>
                  <a:srgbClr val="FFFFFF"/>
                </a:solidFill>
                <a:latin typeface="Arial"/>
              </a:rPr>
              <a:t>budžetskih </a:t>
            </a:r>
            <a:r>
              <a:rPr lang="x-none" sz="1400" dirty="0">
                <a:solidFill>
                  <a:srgbClr val="FFFFFF"/>
                </a:solidFill>
                <a:latin typeface="Arial"/>
              </a:rPr>
              <a:t>sredstava koji se sprovode u cilju efikasnog upravljanja sredstvima po predloženim programima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613" y="2350910"/>
            <a:ext cx="784670" cy="751137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03" y="3450966"/>
            <a:ext cx="780288" cy="740664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935" y="4724261"/>
            <a:ext cx="765048" cy="713232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5711952"/>
            <a:ext cx="51816" cy="725424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6136" y="5638212"/>
            <a:ext cx="714380" cy="779919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14876" y="3000372"/>
            <a:ext cx="751142" cy="701040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714876" y="4071942"/>
            <a:ext cx="774192" cy="740664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14876" y="5286387"/>
            <a:ext cx="785818" cy="745347"/>
          </a:xfrm>
          <a:prstGeom prst="rect">
            <a:avLst/>
          </a:prstGeom>
        </p:spPr>
      </p:pic>
      <p:sp>
        <p:nvSpPr>
          <p:cNvPr id="11" name="Pravougaonik 10"/>
          <p:cNvSpPr/>
          <p:nvPr/>
        </p:nvSpPr>
        <p:spPr>
          <a:xfrm>
            <a:off x="1000100" y="357166"/>
            <a:ext cx="6731908" cy="96848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4690"/>
              </a:lnSpc>
            </a:pPr>
            <a:r>
              <a:rPr lang="x-none" sz="4200" dirty="0">
                <a:solidFill>
                  <a:schemeClr val="bg1"/>
                </a:solidFill>
                <a:latin typeface="Arial"/>
              </a:rPr>
              <a:t>5. Na šta se troši Vaš novac?</a:t>
            </a:r>
          </a:p>
        </p:txBody>
      </p:sp>
      <p:sp>
        <p:nvSpPr>
          <p:cNvPr id="12" name="Pravougaonik 11"/>
          <p:cNvSpPr/>
          <p:nvPr/>
        </p:nvSpPr>
        <p:spPr>
          <a:xfrm>
            <a:off x="1643042" y="1214423"/>
            <a:ext cx="2575390" cy="79116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lIns="0" tIns="0" rIns="0" bIns="0">
            <a:noAutofit/>
          </a:bodyPr>
          <a:lstStyle/>
          <a:p>
            <a:pPr indent="0">
              <a:lnSpc>
                <a:spcPts val="1320"/>
              </a:lnSpc>
            </a:pPr>
            <a:r>
              <a:rPr lang="x-none" sz="1300" b="1" u="sng" dirty="0" smtClean="0">
                <a:solidFill>
                  <a:srgbClr val="FFFF99"/>
                </a:solidFill>
                <a:latin typeface="Arial"/>
              </a:rPr>
              <a:t>Rashodi </a:t>
            </a:r>
            <a:r>
              <a:rPr lang="x-none" sz="1300" b="1" u="sng" dirty="0">
                <a:solidFill>
                  <a:srgbClr val="FFFF99"/>
                </a:solidFill>
                <a:latin typeface="Arial"/>
              </a:rPr>
              <a:t>za </a:t>
            </a:r>
            <a:r>
              <a:rPr lang="x-none" sz="1300" b="1" u="sng" dirty="0" smtClean="0">
                <a:solidFill>
                  <a:srgbClr val="FFFF99"/>
                </a:solidFill>
                <a:latin typeface="Arial"/>
              </a:rPr>
              <a:t>zaposlene</a:t>
            </a:r>
            <a:endParaRPr lang="sr-Latn-CS" sz="1300" b="1" u="sng" dirty="0" smtClean="0">
              <a:solidFill>
                <a:srgbClr val="FFFF99"/>
              </a:solidFill>
              <a:latin typeface="Arial"/>
            </a:endParaRPr>
          </a:p>
          <a:p>
            <a:pPr indent="0">
              <a:lnSpc>
                <a:spcPts val="1320"/>
              </a:lnSpc>
            </a:pPr>
            <a:r>
              <a:rPr lang="x-none" sz="1300" dirty="0" smtClean="0">
                <a:solidFill>
                  <a:srgbClr val="FFFFFF"/>
                </a:solidFill>
                <a:latin typeface="Arial"/>
              </a:rPr>
              <a:t>predstavljaju </a:t>
            </a:r>
            <a:r>
              <a:rPr lang="x-none" sz="1300" dirty="0">
                <a:solidFill>
                  <a:srgbClr val="FFFFFF"/>
                </a:solidFill>
                <a:latin typeface="Arial"/>
              </a:rPr>
              <a:t>sve troškove za zaposlene, kako u upravi tako i _ kod budžetskih </a:t>
            </a:r>
            <a:r>
              <a:rPr lang="x-none" sz="1300" dirty="0" smtClean="0">
                <a:solidFill>
                  <a:srgbClr val="FFFFFF"/>
                </a:solidFill>
                <a:latin typeface="Arial"/>
              </a:rPr>
              <a:t>korisnika</a:t>
            </a:r>
            <a:r>
              <a:rPr lang="en-US" sz="1300" dirty="0" smtClean="0">
                <a:solidFill>
                  <a:srgbClr val="FFFFFF"/>
                </a:solidFill>
                <a:latin typeface="Arial"/>
              </a:rPr>
              <a:t>-</a:t>
            </a:r>
            <a:r>
              <a:rPr lang="en-US" sz="1300" dirty="0" err="1" smtClean="0">
                <a:solidFill>
                  <a:srgbClr val="FFFFFF"/>
                </a:solidFill>
                <a:latin typeface="Arial"/>
              </a:rPr>
              <a:t>ukupno</a:t>
            </a:r>
            <a:endParaRPr lang="en-US" sz="1300" dirty="0" smtClean="0">
              <a:solidFill>
                <a:srgbClr val="FFFFFF"/>
              </a:solidFill>
              <a:latin typeface="Arial"/>
            </a:endParaRPr>
          </a:p>
          <a:p>
            <a:pPr indent="0">
              <a:lnSpc>
                <a:spcPts val="1320"/>
              </a:lnSpc>
            </a:pPr>
            <a:r>
              <a:rPr lang="en-US" sz="1300" b="1" dirty="0" smtClean="0">
                <a:solidFill>
                  <a:srgbClr val="FFFFFF"/>
                </a:solidFill>
                <a:latin typeface="Arial"/>
              </a:rPr>
              <a:t>192.382.000 </a:t>
            </a:r>
            <a:r>
              <a:rPr lang="en-US" sz="1300" b="1" dirty="0" err="1" smtClean="0">
                <a:solidFill>
                  <a:srgbClr val="FFFFFF"/>
                </a:solidFill>
                <a:latin typeface="Arial"/>
              </a:rPr>
              <a:t>dinara</a:t>
            </a:r>
            <a:r>
              <a:rPr lang="en-US" sz="1300" b="1" dirty="0" smtClean="0">
                <a:solidFill>
                  <a:srgbClr val="FFFFFF"/>
                </a:solidFill>
                <a:latin typeface="Arial"/>
              </a:rPr>
              <a:t> (18,55%)</a:t>
            </a:r>
            <a:endParaRPr lang="x-none" sz="1300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" name="Pravougaonik 12"/>
          <p:cNvSpPr/>
          <p:nvPr/>
        </p:nvSpPr>
        <p:spPr>
          <a:xfrm>
            <a:off x="1648968" y="2228087"/>
            <a:ext cx="2569464" cy="113008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lIns="0" tIns="0" rIns="0" bIns="0">
            <a:noAutofit/>
          </a:bodyPr>
          <a:lstStyle/>
          <a:p>
            <a:pPr indent="0">
              <a:lnSpc>
                <a:spcPts val="1344"/>
              </a:lnSpc>
            </a:pPr>
            <a:r>
              <a:rPr lang="x-none" sz="1300" b="1" u="sng" dirty="0">
                <a:solidFill>
                  <a:srgbClr val="FFFF99"/>
                </a:solidFill>
                <a:latin typeface="Arial"/>
              </a:rPr>
              <a:t>Korišćenie roba i usluga</a:t>
            </a:r>
          </a:p>
          <a:p>
            <a:pPr indent="0">
              <a:lnSpc>
                <a:spcPts val="1344"/>
              </a:lnSpc>
            </a:pPr>
            <a:r>
              <a:rPr lang="x-none" sz="1300" dirty="0">
                <a:solidFill>
                  <a:srgbClr val="FFFFFF"/>
                </a:solidFill>
                <a:latin typeface="Arial"/>
              </a:rPr>
              <a:t>obuhvata stalne troškove, putne troškove, usluge po ugovoru, specijalizovane usluge, troškove materijala i tekuće popravke i </a:t>
            </a:r>
            <a:r>
              <a:rPr lang="x-none" sz="1300" dirty="0" smtClean="0">
                <a:solidFill>
                  <a:srgbClr val="FFFFFF"/>
                </a:solidFill>
                <a:latin typeface="Arial"/>
              </a:rPr>
              <a:t>održavanje</a:t>
            </a:r>
            <a:r>
              <a:rPr lang="en-US" sz="1300" dirty="0" smtClean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300" b="1" dirty="0" err="1" smtClean="0">
                <a:solidFill>
                  <a:srgbClr val="FFFFFF"/>
                </a:solidFill>
                <a:latin typeface="Arial"/>
              </a:rPr>
              <a:t>ukupno</a:t>
            </a:r>
            <a:r>
              <a:rPr lang="en-US" sz="1300" dirty="0" smtClean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300" b="1" dirty="0" smtClean="0">
                <a:solidFill>
                  <a:srgbClr val="FFFFFF"/>
                </a:solidFill>
                <a:latin typeface="Arial"/>
              </a:rPr>
              <a:t>356.576.000 </a:t>
            </a:r>
          </a:p>
          <a:p>
            <a:pPr indent="0">
              <a:lnSpc>
                <a:spcPts val="1344"/>
              </a:lnSpc>
            </a:pPr>
            <a:r>
              <a:rPr lang="en-US" sz="1300" b="1" dirty="0" smtClean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300" b="1" dirty="0" smtClean="0">
                <a:solidFill>
                  <a:srgbClr val="FFFFFF"/>
                </a:solidFill>
                <a:latin typeface="Arial"/>
              </a:rPr>
              <a:t>( 34,37 </a:t>
            </a:r>
            <a:r>
              <a:rPr lang="en-US" sz="1300" b="1" dirty="0" smtClean="0">
                <a:solidFill>
                  <a:srgbClr val="FFFFFF"/>
                </a:solidFill>
                <a:latin typeface="Arial"/>
              </a:rPr>
              <a:t>%)</a:t>
            </a:r>
            <a:endParaRPr lang="x-none" sz="1300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" name="Pravougaonik 13"/>
          <p:cNvSpPr/>
          <p:nvPr/>
        </p:nvSpPr>
        <p:spPr>
          <a:xfrm>
            <a:off x="1600200" y="3380232"/>
            <a:ext cx="2618232" cy="128016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lIns="0" tIns="0" rIns="0" bIns="0">
            <a:noAutofit/>
          </a:bodyPr>
          <a:lstStyle/>
          <a:p>
            <a:pPr indent="0">
              <a:lnSpc>
                <a:spcPts val="1344"/>
              </a:lnSpc>
            </a:pPr>
            <a:r>
              <a:rPr lang="x-none" sz="1300" b="1" u="sng" dirty="0">
                <a:solidFill>
                  <a:srgbClr val="FFFF99"/>
                </a:solidFill>
                <a:latin typeface="Arial"/>
              </a:rPr>
              <a:t>Donaciie. dotaciie i transferi</a:t>
            </a:r>
            <a:r>
              <a:rPr lang="x-none" sz="1300" b="1" dirty="0">
                <a:solidFill>
                  <a:srgbClr val="FFFF99"/>
                </a:solidFill>
                <a:latin typeface="Arial"/>
              </a:rPr>
              <a:t> </a:t>
            </a:r>
            <a:r>
              <a:rPr lang="x-none" sz="1300" dirty="0">
                <a:solidFill>
                  <a:srgbClr val="FFFFFF"/>
                </a:solidFill>
                <a:latin typeface="Arial"/>
              </a:rPr>
              <a:t>su</a:t>
            </a:r>
          </a:p>
          <a:p>
            <a:pPr indent="0">
              <a:lnSpc>
                <a:spcPts val="1344"/>
              </a:lnSpc>
            </a:pPr>
            <a:r>
              <a:rPr lang="x-none" sz="1300" dirty="0">
                <a:solidFill>
                  <a:srgbClr val="FFFFFF"/>
                </a:solidFill>
                <a:latin typeface="Arial"/>
              </a:rPr>
              <a:t>troškovi koje </a:t>
            </a:r>
            <a:r>
              <a:rPr lang="sr-Latn-CS" sz="1300" dirty="0" smtClean="0">
                <a:solidFill>
                  <a:srgbClr val="FFFFFF"/>
                </a:solidFill>
                <a:latin typeface="Arial"/>
              </a:rPr>
              <a:t>opština </a:t>
            </a:r>
            <a:r>
              <a:rPr lang="sr-Latn-CS" sz="1300" dirty="0" err="1" smtClean="0">
                <a:solidFill>
                  <a:srgbClr val="FFFFFF"/>
                </a:solidFill>
                <a:latin typeface="Arial"/>
              </a:rPr>
              <a:t>ivanjica</a:t>
            </a:r>
            <a:r>
              <a:rPr lang="sr-Latn-CS" sz="1300" dirty="0" smtClean="0">
                <a:solidFill>
                  <a:srgbClr val="FFFFFF"/>
                </a:solidFill>
                <a:latin typeface="Arial"/>
              </a:rPr>
              <a:t> </a:t>
            </a:r>
            <a:r>
              <a:rPr lang="x-none" sz="1300" dirty="0" smtClean="0">
                <a:solidFill>
                  <a:srgbClr val="FFFFFF"/>
                </a:solidFill>
                <a:latin typeface="Arial"/>
              </a:rPr>
              <a:t>ima </a:t>
            </a:r>
            <a:r>
              <a:rPr lang="x-none" sz="1300" dirty="0">
                <a:solidFill>
                  <a:srgbClr val="FFFFFF"/>
                </a:solidFill>
                <a:latin typeface="Arial"/>
              </a:rPr>
              <a:t>za isplatu dotacija i transfera ostalim nivoima vlasti, u najvećoj meri vrši se transfer prema </a:t>
            </a:r>
            <a:r>
              <a:rPr lang="x-none" sz="1300" dirty="0" smtClean="0">
                <a:solidFill>
                  <a:srgbClr val="FFFFFF"/>
                </a:solidFill>
                <a:latin typeface="Arial"/>
              </a:rPr>
              <a:t>školama</a:t>
            </a:r>
            <a:r>
              <a:rPr lang="en-US" sz="1300" dirty="0" smtClean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300" b="1" dirty="0" err="1" smtClean="0">
                <a:solidFill>
                  <a:srgbClr val="FFFFFF"/>
                </a:solidFill>
                <a:latin typeface="Arial"/>
              </a:rPr>
              <a:t>ukupno</a:t>
            </a:r>
            <a:r>
              <a:rPr lang="en-US" sz="1300" b="1" dirty="0" smtClean="0">
                <a:solidFill>
                  <a:srgbClr val="FFFFFF"/>
                </a:solidFill>
                <a:latin typeface="Arial"/>
              </a:rPr>
              <a:t>  189.297.000 </a:t>
            </a:r>
            <a:r>
              <a:rPr lang="en-US" sz="1300" b="1" dirty="0" err="1" smtClean="0">
                <a:solidFill>
                  <a:srgbClr val="FFFFFF"/>
                </a:solidFill>
                <a:latin typeface="Arial"/>
              </a:rPr>
              <a:t>dinara</a:t>
            </a:r>
            <a:r>
              <a:rPr lang="en-US" sz="1300" b="1" dirty="0" smtClean="0">
                <a:solidFill>
                  <a:srgbClr val="FFFFFF"/>
                </a:solidFill>
                <a:latin typeface="Arial"/>
              </a:rPr>
              <a:t> (18,25 % )</a:t>
            </a:r>
            <a:endParaRPr lang="x-none" sz="1300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" name="Pravougaonik 14"/>
          <p:cNvSpPr/>
          <p:nvPr/>
        </p:nvSpPr>
        <p:spPr>
          <a:xfrm>
            <a:off x="1652016" y="4785360"/>
            <a:ext cx="2417064" cy="85285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lIns="0" tIns="0" rIns="0" bIns="0">
            <a:noAutofit/>
          </a:bodyPr>
          <a:lstStyle/>
          <a:p>
            <a:pPr indent="0">
              <a:lnSpc>
                <a:spcPts val="1320"/>
              </a:lnSpc>
            </a:pPr>
            <a:r>
              <a:rPr lang="x-none" sz="1300" b="1" u="sng" dirty="0">
                <a:solidFill>
                  <a:srgbClr val="FFFF99"/>
                </a:solidFill>
                <a:latin typeface="Arial"/>
              </a:rPr>
              <a:t>Ostali rashodi</a:t>
            </a:r>
            <a:r>
              <a:rPr lang="x-none" sz="1300" b="1" dirty="0">
                <a:solidFill>
                  <a:srgbClr val="FFFF99"/>
                </a:solidFill>
                <a:latin typeface="Arial"/>
              </a:rPr>
              <a:t> </a:t>
            </a:r>
            <a:r>
              <a:rPr lang="x-none" sz="1300" dirty="0">
                <a:solidFill>
                  <a:srgbClr val="FFFFFF"/>
                </a:solidFill>
                <a:latin typeface="Arial"/>
              </a:rPr>
              <a:t>obuhvataju dotacije nevladinim organizacijama, poreze, takse, novčane kazne i </a:t>
            </a:r>
            <a:r>
              <a:rPr lang="x-none" sz="1300" dirty="0" smtClean="0">
                <a:solidFill>
                  <a:srgbClr val="FFFFFF"/>
                </a:solidFill>
                <a:latin typeface="Arial"/>
              </a:rPr>
              <a:t>penale</a:t>
            </a:r>
            <a:r>
              <a:rPr lang="en-US" sz="1300" dirty="0" smtClean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300" dirty="0" err="1" smtClean="0">
                <a:solidFill>
                  <a:srgbClr val="FFFFFF"/>
                </a:solidFill>
                <a:latin typeface="Arial"/>
              </a:rPr>
              <a:t>ukupno</a:t>
            </a:r>
            <a:r>
              <a:rPr lang="en-US" sz="1300" dirty="0" smtClean="0">
                <a:solidFill>
                  <a:srgbClr val="FFFFFF"/>
                </a:solidFill>
                <a:latin typeface="Arial"/>
              </a:rPr>
              <a:t> </a:t>
            </a:r>
          </a:p>
          <a:p>
            <a:pPr indent="0">
              <a:lnSpc>
                <a:spcPts val="1320"/>
              </a:lnSpc>
            </a:pPr>
            <a:r>
              <a:rPr lang="en-US" sz="1300" b="1" dirty="0" smtClean="0">
                <a:solidFill>
                  <a:srgbClr val="FFFFFF"/>
                </a:solidFill>
                <a:latin typeface="Arial"/>
              </a:rPr>
              <a:t>63.581.000 </a:t>
            </a:r>
            <a:r>
              <a:rPr lang="en-US" sz="1300" b="1" dirty="0" err="1" smtClean="0">
                <a:solidFill>
                  <a:srgbClr val="FFFFFF"/>
                </a:solidFill>
                <a:latin typeface="Arial"/>
              </a:rPr>
              <a:t>dinara</a:t>
            </a:r>
            <a:r>
              <a:rPr lang="en-US" sz="1300" b="1" dirty="0" smtClean="0">
                <a:solidFill>
                  <a:srgbClr val="FFFFFF"/>
                </a:solidFill>
                <a:latin typeface="Arial"/>
              </a:rPr>
              <a:t> (6,13 %)</a:t>
            </a:r>
            <a:endParaRPr lang="x-none" sz="1300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" name="Pravougaonik 15"/>
          <p:cNvSpPr/>
          <p:nvPr/>
        </p:nvSpPr>
        <p:spPr>
          <a:xfrm>
            <a:off x="1652016" y="5724144"/>
            <a:ext cx="2572512" cy="54559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lIns="0" tIns="0" rIns="0" bIns="0">
            <a:noAutofit/>
          </a:bodyPr>
          <a:lstStyle/>
          <a:p>
            <a:pPr indent="0" algn="just">
              <a:lnSpc>
                <a:spcPts val="1320"/>
              </a:lnSpc>
            </a:pPr>
            <a:r>
              <a:rPr lang="x-none" sz="1300" b="1" u="sng">
                <a:solidFill>
                  <a:srgbClr val="FFFF99"/>
                </a:solidFill>
                <a:latin typeface="Arial"/>
              </a:rPr>
              <a:t>Otplata kamata i glavnice</a:t>
            </a:r>
          </a:p>
          <a:p>
            <a:pPr indent="0" algn="just">
              <a:lnSpc>
                <a:spcPts val="1320"/>
              </a:lnSpc>
            </a:pPr>
            <a:r>
              <a:rPr lang="x-none" sz="1300">
                <a:solidFill>
                  <a:srgbClr val="FFFFFF"/>
                </a:solidFill>
                <a:latin typeface="Arial"/>
              </a:rPr>
              <a:t>obuhvata troškove otplate uzetih kredita iz ranijih godina.</a:t>
            </a:r>
          </a:p>
        </p:txBody>
      </p:sp>
      <p:sp>
        <p:nvSpPr>
          <p:cNvPr id="17" name="Pravougaonik 16"/>
          <p:cNvSpPr/>
          <p:nvPr/>
        </p:nvSpPr>
        <p:spPr>
          <a:xfrm>
            <a:off x="5897880" y="1286256"/>
            <a:ext cx="2679192" cy="171411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lIns="0" tIns="0" rIns="0" bIns="0">
            <a:noAutofit/>
          </a:bodyPr>
          <a:lstStyle/>
          <a:p>
            <a:pPr indent="0">
              <a:lnSpc>
                <a:spcPts val="1344"/>
              </a:lnSpc>
            </a:pPr>
            <a:r>
              <a:rPr lang="x-none" sz="1300" b="1" u="sng" dirty="0">
                <a:solidFill>
                  <a:srgbClr val="FFFF99"/>
                </a:solidFill>
                <a:latin typeface="Arial"/>
              </a:rPr>
              <a:t>Subvenciie iz budžeta</a:t>
            </a:r>
            <a:r>
              <a:rPr lang="x-none" sz="1300" b="1" dirty="0">
                <a:solidFill>
                  <a:srgbClr val="FFFF99"/>
                </a:solidFill>
                <a:latin typeface="Arial"/>
              </a:rPr>
              <a:t> </a:t>
            </a:r>
            <a:r>
              <a:rPr lang="x-none" sz="1300" dirty="0">
                <a:solidFill>
                  <a:srgbClr val="FFFFFF"/>
                </a:solidFill>
                <a:latin typeface="Arial"/>
              </a:rPr>
              <a:t>planira lokalna samouprava kako bi pomogla preduzećima (privatnim i javnim), fizičkim licima ili određenim sektorima ekonomije kao na primer poljoprivredi. Subvencije se daju u vidu novca za podsticanje zapošljavanja, razvoj, otplatu kredita, itd</a:t>
            </a:r>
            <a:r>
              <a:rPr lang="x-none" sz="1300" dirty="0" smtClean="0">
                <a:solidFill>
                  <a:srgbClr val="FFFFFF"/>
                </a:solidFill>
                <a:latin typeface="Arial"/>
              </a:rPr>
              <a:t>.</a:t>
            </a:r>
            <a:r>
              <a:rPr lang="en-US" sz="1300" dirty="0" smtClean="0">
                <a:solidFill>
                  <a:srgbClr val="FFFFFF"/>
                </a:solidFill>
                <a:latin typeface="Arial"/>
              </a:rPr>
              <a:t> –</a:t>
            </a:r>
            <a:r>
              <a:rPr lang="en-US" sz="1300" b="1" dirty="0" err="1" smtClean="0">
                <a:solidFill>
                  <a:srgbClr val="FFFFFF"/>
                </a:solidFill>
                <a:latin typeface="Arial"/>
              </a:rPr>
              <a:t>ukupno</a:t>
            </a:r>
            <a:r>
              <a:rPr lang="en-US" sz="1300" b="1" dirty="0" smtClean="0">
                <a:solidFill>
                  <a:srgbClr val="FFFFFF"/>
                </a:solidFill>
                <a:latin typeface="Arial"/>
              </a:rPr>
              <a:t> 24.100.000 </a:t>
            </a:r>
            <a:r>
              <a:rPr lang="en-US" sz="1300" b="1" dirty="0" err="1" smtClean="0">
                <a:solidFill>
                  <a:srgbClr val="FFFFFF"/>
                </a:solidFill>
                <a:latin typeface="Arial"/>
              </a:rPr>
              <a:t>dinara</a:t>
            </a:r>
            <a:r>
              <a:rPr lang="en-US" sz="1300" b="1" dirty="0" smtClean="0">
                <a:solidFill>
                  <a:srgbClr val="FFFFFF"/>
                </a:solidFill>
                <a:latin typeface="Arial"/>
              </a:rPr>
              <a:t> (2,32 %)</a:t>
            </a:r>
            <a:endParaRPr lang="x-none" sz="1300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" name="Pravougaonik 17"/>
          <p:cNvSpPr/>
          <p:nvPr/>
        </p:nvSpPr>
        <p:spPr>
          <a:xfrm>
            <a:off x="5897880" y="3078480"/>
            <a:ext cx="2615184" cy="68275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lIns="0" tIns="0" rIns="0" bIns="0">
            <a:noAutofit/>
          </a:bodyPr>
          <a:lstStyle/>
          <a:p>
            <a:pPr indent="0">
              <a:lnSpc>
                <a:spcPts val="1344"/>
              </a:lnSpc>
            </a:pPr>
            <a:r>
              <a:rPr lang="x-none" sz="1300" b="1" u="sng" dirty="0">
                <a:solidFill>
                  <a:srgbClr val="FFFF99"/>
                </a:solidFill>
                <a:latin typeface="Arial"/>
              </a:rPr>
              <a:t>Socijalna zaštita</a:t>
            </a:r>
            <a:r>
              <a:rPr lang="x-none" sz="1300" b="1" dirty="0">
                <a:solidFill>
                  <a:srgbClr val="FFFF99"/>
                </a:solidFill>
                <a:latin typeface="Arial"/>
              </a:rPr>
              <a:t> </a:t>
            </a:r>
            <a:r>
              <a:rPr lang="x-none" sz="1300" dirty="0">
                <a:solidFill>
                  <a:srgbClr val="FFFFFF"/>
                </a:solidFill>
                <a:latin typeface="Arial"/>
              </a:rPr>
              <a:t>obuhvata sve troškove isplate socijalne pomoći za različite kategorije </a:t>
            </a:r>
            <a:r>
              <a:rPr lang="x-none" sz="1300" dirty="0" smtClean="0">
                <a:solidFill>
                  <a:srgbClr val="FFFFFF"/>
                </a:solidFill>
                <a:latin typeface="Arial"/>
              </a:rPr>
              <a:t>stanovništva</a:t>
            </a:r>
            <a:r>
              <a:rPr lang="en-US" sz="1300" dirty="0" smtClean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300" b="1" dirty="0" err="1" smtClean="0">
                <a:solidFill>
                  <a:srgbClr val="FFFFFF"/>
                </a:solidFill>
                <a:latin typeface="Arial"/>
              </a:rPr>
              <a:t>ukupno</a:t>
            </a:r>
            <a:r>
              <a:rPr lang="en-US" sz="1300" b="1" dirty="0" smtClean="0">
                <a:solidFill>
                  <a:srgbClr val="FFFFFF"/>
                </a:solidFill>
                <a:latin typeface="Arial"/>
              </a:rPr>
              <a:t> 30.000.000 </a:t>
            </a:r>
            <a:r>
              <a:rPr lang="en-US" sz="1300" b="1" dirty="0" err="1" smtClean="0">
                <a:solidFill>
                  <a:srgbClr val="FFFFFF"/>
                </a:solidFill>
                <a:latin typeface="Arial"/>
              </a:rPr>
              <a:t>dinara</a:t>
            </a:r>
            <a:r>
              <a:rPr lang="en-US" sz="1300" b="1" dirty="0" smtClean="0">
                <a:solidFill>
                  <a:srgbClr val="FFFFFF"/>
                </a:solidFill>
                <a:latin typeface="Arial"/>
              </a:rPr>
              <a:t> (2,89 %)</a:t>
            </a:r>
            <a:endParaRPr lang="x-none" sz="1300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" name="Pravougaonik 18"/>
          <p:cNvSpPr/>
          <p:nvPr/>
        </p:nvSpPr>
        <p:spPr>
          <a:xfrm>
            <a:off x="5900928" y="4020312"/>
            <a:ext cx="2569464" cy="102108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lIns="0" tIns="0" rIns="0" bIns="0">
            <a:noAutofit/>
          </a:bodyPr>
          <a:lstStyle/>
          <a:p>
            <a:pPr indent="0">
              <a:lnSpc>
                <a:spcPts val="1344"/>
              </a:lnSpc>
            </a:pPr>
            <a:r>
              <a:rPr lang="x-none" sz="1300" b="1" u="sng" dirty="0">
                <a:solidFill>
                  <a:srgbClr val="FFFF99"/>
                </a:solidFill>
                <a:latin typeface="Arial"/>
              </a:rPr>
              <a:t>Budžetska rezerva</a:t>
            </a:r>
            <a:r>
              <a:rPr lang="x-none" sz="1300" b="1" dirty="0">
                <a:solidFill>
                  <a:srgbClr val="FFFF99"/>
                </a:solidFill>
                <a:latin typeface="Arial"/>
              </a:rPr>
              <a:t> </a:t>
            </a:r>
            <a:r>
              <a:rPr lang="x-none" sz="1300" dirty="0">
                <a:solidFill>
                  <a:srgbClr val="FFFFFF"/>
                </a:solidFill>
                <a:latin typeface="Arial"/>
              </a:rPr>
              <a:t>predstavlja novac koji se koristi za neplanirane svrhe i u svrhe za koje se u toku godine pokaže da su neophodna dodatna novčana </a:t>
            </a:r>
            <a:r>
              <a:rPr lang="x-none" sz="1300" dirty="0" smtClean="0">
                <a:solidFill>
                  <a:srgbClr val="FFFFFF"/>
                </a:solidFill>
                <a:latin typeface="Arial"/>
              </a:rPr>
              <a:t>sredstva</a:t>
            </a:r>
            <a:r>
              <a:rPr lang="en-US" sz="13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300" b="1" dirty="0" err="1" smtClean="0">
                <a:solidFill>
                  <a:srgbClr val="FFFFFF"/>
                </a:solidFill>
                <a:latin typeface="Arial"/>
              </a:rPr>
              <a:t>ukupno</a:t>
            </a:r>
            <a:r>
              <a:rPr lang="en-US" sz="1300" b="1" dirty="0" smtClean="0">
                <a:solidFill>
                  <a:srgbClr val="FFFFFF"/>
                </a:solidFill>
                <a:latin typeface="Arial"/>
              </a:rPr>
              <a:t> 10.500.000 </a:t>
            </a:r>
            <a:r>
              <a:rPr lang="en-US" sz="1300" b="1" dirty="0" err="1" smtClean="0">
                <a:solidFill>
                  <a:srgbClr val="FFFFFF"/>
                </a:solidFill>
                <a:latin typeface="Arial"/>
              </a:rPr>
              <a:t>dinara</a:t>
            </a:r>
            <a:r>
              <a:rPr lang="en-US" sz="1300" b="1" dirty="0" smtClean="0">
                <a:solidFill>
                  <a:srgbClr val="FFFFFF"/>
                </a:solidFill>
                <a:latin typeface="Arial"/>
              </a:rPr>
              <a:t>    (1,01 %)</a:t>
            </a:r>
            <a:endParaRPr lang="x-none" sz="1300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" name="Pravougaonik 19"/>
          <p:cNvSpPr/>
          <p:nvPr/>
        </p:nvSpPr>
        <p:spPr>
          <a:xfrm>
            <a:off x="5897880" y="5297423"/>
            <a:ext cx="2670048" cy="112070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lIns="0" tIns="0" rIns="0" bIns="0">
            <a:noAutofit/>
          </a:bodyPr>
          <a:lstStyle/>
          <a:p>
            <a:pPr indent="0">
              <a:lnSpc>
                <a:spcPts val="1344"/>
              </a:lnSpc>
            </a:pPr>
            <a:r>
              <a:rPr lang="x-none" sz="1300" b="1" u="sng" dirty="0">
                <a:solidFill>
                  <a:srgbClr val="FFFF99"/>
                </a:solidFill>
                <a:latin typeface="Arial"/>
              </a:rPr>
              <a:t>Kapitalni rashodi</a:t>
            </a:r>
            <a:r>
              <a:rPr lang="x-none" sz="1300" b="1" dirty="0">
                <a:solidFill>
                  <a:srgbClr val="FFFF99"/>
                </a:solidFill>
                <a:latin typeface="Arial"/>
              </a:rPr>
              <a:t> </a:t>
            </a:r>
            <a:r>
              <a:rPr lang="x-none" sz="1300" dirty="0">
                <a:solidFill>
                  <a:srgbClr val="FFFFFF"/>
                </a:solidFill>
                <a:latin typeface="Arial"/>
              </a:rPr>
              <a:t>su troškovi za osnovna sredstva (zgrade i građevinske objekte, mašine i opremu, zemljište i slično) koja su u vlasništvu </a:t>
            </a:r>
            <a:r>
              <a:rPr lang="sr-Latn-CS" sz="1300" dirty="0" smtClean="0">
                <a:solidFill>
                  <a:srgbClr val="FFFFFF"/>
                </a:solidFill>
                <a:latin typeface="Arial"/>
              </a:rPr>
              <a:t>opštine</a:t>
            </a:r>
            <a:r>
              <a:rPr lang="en-US" sz="13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300" b="1" dirty="0" err="1" smtClean="0">
                <a:solidFill>
                  <a:srgbClr val="FFFFFF"/>
                </a:solidFill>
                <a:latin typeface="Arial"/>
              </a:rPr>
              <a:t>ukupno</a:t>
            </a:r>
            <a:r>
              <a:rPr lang="en-US" sz="1300" b="1" dirty="0" smtClean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300" b="1" dirty="0" smtClean="0">
                <a:solidFill>
                  <a:srgbClr val="FFFFFF"/>
                </a:solidFill>
                <a:latin typeface="Arial"/>
              </a:rPr>
              <a:t>170,928.000 </a:t>
            </a:r>
            <a:r>
              <a:rPr lang="en-US" sz="1300" b="1" dirty="0" err="1" smtClean="0">
                <a:solidFill>
                  <a:srgbClr val="FFFFFF"/>
                </a:solidFill>
                <a:latin typeface="Arial"/>
              </a:rPr>
              <a:t>dinara</a:t>
            </a:r>
            <a:r>
              <a:rPr lang="en-US" sz="1300" b="1" dirty="0" smtClean="0">
                <a:solidFill>
                  <a:srgbClr val="FFFFFF"/>
                </a:solidFill>
                <a:latin typeface="Arial"/>
              </a:rPr>
              <a:t>  (</a:t>
            </a:r>
            <a:r>
              <a:rPr lang="en-US" sz="1300" b="1" dirty="0" smtClean="0">
                <a:solidFill>
                  <a:srgbClr val="FFFFFF"/>
                </a:solidFill>
                <a:latin typeface="Arial"/>
              </a:rPr>
              <a:t>16,48 </a:t>
            </a:r>
            <a:r>
              <a:rPr lang="en-US" sz="1300" b="1" dirty="0" smtClean="0">
                <a:solidFill>
                  <a:srgbClr val="FFFFFF"/>
                </a:solidFill>
                <a:latin typeface="Arial"/>
              </a:rPr>
              <a:t>%)</a:t>
            </a:r>
            <a:endParaRPr lang="x-none" sz="1300" b="1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714876" y="1357298"/>
            <a:ext cx="747453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33373" y="1287611"/>
            <a:ext cx="747453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kvir za tekst 4"/>
          <p:cNvSpPr txBox="1"/>
          <p:nvPr/>
        </p:nvSpPr>
        <p:spPr>
          <a:xfrm>
            <a:off x="785787" y="1285860"/>
            <a:ext cx="785817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dirty="0" smtClean="0">
                <a:solidFill>
                  <a:schemeClr val="bg1"/>
                </a:solidFill>
              </a:rPr>
              <a:t>Novac je namenjen za programe koji doprinose ispunjavanju strateških ciljeva razvoja naše</a:t>
            </a:r>
            <a:r>
              <a:rPr lang="sr-Latn-CS" dirty="0" smtClean="0">
                <a:solidFill>
                  <a:schemeClr val="bg1"/>
                </a:solidFill>
              </a:rPr>
              <a:t> opštine</a:t>
            </a:r>
            <a:r>
              <a:rPr lang="x-none" dirty="0" smtClean="0">
                <a:solidFill>
                  <a:schemeClr val="bg1"/>
                </a:solidFill>
              </a:rPr>
              <a:t>, a troškovi budžeta raspoređeni su prema projektnim aktivnostima i projektima na koje se odnose.</a:t>
            </a:r>
            <a:endParaRPr lang="sr-Latn-CS" dirty="0" smtClean="0">
              <a:solidFill>
                <a:schemeClr val="bg1"/>
              </a:solidFill>
            </a:endParaRPr>
          </a:p>
          <a:p>
            <a:r>
              <a:rPr lang="x-none" dirty="0" smtClean="0">
                <a:solidFill>
                  <a:schemeClr val="bg1"/>
                </a:solidFill>
              </a:rPr>
              <a:t>Programski budžet predstavlja efikasan mehanizam za upravljanje učinkom javne uprave, uspostavlja veću odgovornost korisnika, utvrđuje prioritete rashoda i izdataka i omogućava transparentnije sprovođenje javnih politika i javne potrošnje.</a:t>
            </a:r>
            <a:endParaRPr lang="sr-Latn-CS" dirty="0" smtClean="0">
              <a:solidFill>
                <a:schemeClr val="bg1"/>
              </a:solidFill>
            </a:endParaRPr>
          </a:p>
          <a:p>
            <a:r>
              <a:rPr lang="sr-Latn-CS" dirty="0" smtClean="0">
                <a:solidFill>
                  <a:schemeClr val="bg1"/>
                </a:solidFill>
              </a:rPr>
              <a:t> </a:t>
            </a:r>
          </a:p>
          <a:p>
            <a:endParaRPr lang="sr-Latn-CS" dirty="0"/>
          </a:p>
        </p:txBody>
      </p:sp>
      <p:sp>
        <p:nvSpPr>
          <p:cNvPr id="7" name="Pravougaonik 6"/>
          <p:cNvSpPr/>
          <p:nvPr/>
        </p:nvSpPr>
        <p:spPr>
          <a:xfrm>
            <a:off x="714348" y="408672"/>
            <a:ext cx="73581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CS" sz="3200" b="1" dirty="0" smtClean="0">
                <a:solidFill>
                  <a:srgbClr val="FFFFFF"/>
                </a:solidFill>
                <a:latin typeface="Arial"/>
              </a:rPr>
              <a:t>  </a:t>
            </a:r>
            <a:r>
              <a:rPr lang="sr-Latn-CS" sz="3100" dirty="0" smtClean="0">
                <a:solidFill>
                  <a:schemeClr val="bg1"/>
                </a:solidFill>
                <a:latin typeface="Arial"/>
              </a:rPr>
              <a:t>5.1</a:t>
            </a:r>
            <a:r>
              <a:rPr lang="en-US" sz="3100" dirty="0" smtClean="0">
                <a:solidFill>
                  <a:schemeClr val="bg1"/>
                </a:solidFill>
                <a:latin typeface="Arial"/>
              </a:rPr>
              <a:t>.</a:t>
            </a:r>
            <a:r>
              <a:rPr lang="x-none" sz="3100" dirty="0" smtClean="0">
                <a:solidFill>
                  <a:schemeClr val="bg1"/>
                </a:solidFill>
                <a:latin typeface="Arial"/>
              </a:rPr>
              <a:t>Programsko trošenje</a:t>
            </a:r>
            <a:r>
              <a:rPr lang="sr-Latn-CS" sz="3100" dirty="0" smtClean="0">
                <a:solidFill>
                  <a:schemeClr val="bg1"/>
                </a:solidFill>
                <a:latin typeface="Arial"/>
              </a:rPr>
              <a:t> u 2019 godini</a:t>
            </a:r>
            <a:r>
              <a:rPr lang="x-none" sz="3100" dirty="0" smtClean="0">
                <a:solidFill>
                  <a:schemeClr val="bg1"/>
                </a:solidFill>
                <a:latin typeface="Arial"/>
              </a:rPr>
              <a:t> </a:t>
            </a:r>
            <a:endParaRPr lang="sr-Latn-CS" sz="3100" dirty="0" smtClean="0">
              <a:solidFill>
                <a:schemeClr val="bg1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ugaonik 1"/>
          <p:cNvSpPr/>
          <p:nvPr/>
        </p:nvSpPr>
        <p:spPr>
          <a:xfrm>
            <a:off x="536448" y="414528"/>
            <a:ext cx="7799832" cy="39928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3460"/>
              </a:lnSpc>
            </a:pPr>
            <a:r>
              <a:rPr lang="x-none" sz="3100" dirty="0">
                <a:solidFill>
                  <a:schemeClr val="bg1"/>
                </a:solidFill>
                <a:latin typeface="Arial"/>
              </a:rPr>
              <a:t>5.3. Programsko trošenje u </a:t>
            </a:r>
            <a:r>
              <a:rPr lang="x-none" sz="3100" dirty="0" smtClean="0">
                <a:solidFill>
                  <a:schemeClr val="bg1"/>
                </a:solidFill>
                <a:latin typeface="Arial"/>
              </a:rPr>
              <a:t>201</a:t>
            </a:r>
            <a:r>
              <a:rPr lang="sr-Latn-CS" sz="3100" dirty="0" smtClean="0">
                <a:solidFill>
                  <a:schemeClr val="bg1"/>
                </a:solidFill>
                <a:latin typeface="Arial"/>
              </a:rPr>
              <a:t>9</a:t>
            </a:r>
            <a:r>
              <a:rPr lang="x-none" sz="3100" dirty="0" smtClean="0">
                <a:solidFill>
                  <a:schemeClr val="bg1"/>
                </a:solidFill>
                <a:latin typeface="Arial"/>
              </a:rPr>
              <a:t>. </a:t>
            </a:r>
            <a:r>
              <a:rPr lang="x-none" sz="3100" dirty="0">
                <a:solidFill>
                  <a:schemeClr val="bg1"/>
                </a:solidFill>
                <a:latin typeface="Arial"/>
              </a:rPr>
              <a:t>godini</a:t>
            </a:r>
          </a:p>
        </p:txBody>
      </p:sp>
      <p:sp>
        <p:nvSpPr>
          <p:cNvPr id="3" name="Pravougaonik 2"/>
          <p:cNvSpPr/>
          <p:nvPr/>
        </p:nvSpPr>
        <p:spPr>
          <a:xfrm>
            <a:off x="571472" y="980728"/>
            <a:ext cx="7799832" cy="86409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 lIns="0" tIns="0" rIns="0" bIns="0">
            <a:noAutofit/>
          </a:bodyPr>
          <a:lstStyle/>
          <a:p>
            <a:pPr indent="0" algn="just">
              <a:lnSpc>
                <a:spcPts val="1512"/>
              </a:lnSpc>
            </a:pPr>
            <a:r>
              <a:rPr lang="x-none" sz="1300" dirty="0">
                <a:solidFill>
                  <a:srgbClr val="FFFFFF"/>
                </a:solidFill>
                <a:latin typeface="Arial"/>
              </a:rPr>
              <a:t>U </a:t>
            </a:r>
            <a:r>
              <a:rPr lang="x-none" sz="1300" dirty="0" smtClean="0">
                <a:solidFill>
                  <a:srgbClr val="FFFFFF"/>
                </a:solidFill>
                <a:latin typeface="Arial"/>
              </a:rPr>
              <a:t>201</a:t>
            </a:r>
            <a:r>
              <a:rPr lang="sr-Latn-CS" sz="1300" dirty="0" smtClean="0">
                <a:solidFill>
                  <a:srgbClr val="FFFFFF"/>
                </a:solidFill>
                <a:latin typeface="Arial"/>
              </a:rPr>
              <a:t>9</a:t>
            </a:r>
            <a:r>
              <a:rPr lang="x-none" sz="1300" dirty="0" smtClean="0">
                <a:solidFill>
                  <a:srgbClr val="FFFFFF"/>
                </a:solidFill>
                <a:latin typeface="Arial"/>
              </a:rPr>
              <a:t>. </a:t>
            </a:r>
            <a:r>
              <a:rPr lang="x-none" sz="1300" dirty="0">
                <a:solidFill>
                  <a:srgbClr val="FFFFFF"/>
                </a:solidFill>
                <a:latin typeface="Arial"/>
              </a:rPr>
              <a:t>godini najviše novca iz budžeta biće izdvojeno za sledeće </a:t>
            </a:r>
            <a:r>
              <a:rPr lang="x-none" sz="1300" dirty="0" smtClean="0">
                <a:solidFill>
                  <a:srgbClr val="FFFFFF"/>
                </a:solidFill>
                <a:latin typeface="Arial"/>
              </a:rPr>
              <a:t>programe</a:t>
            </a:r>
            <a:r>
              <a:rPr lang="en-US" sz="1300" dirty="0" smtClean="0">
                <a:solidFill>
                  <a:srgbClr val="FFFFFF"/>
                </a:solidFill>
                <a:latin typeface="Arial"/>
              </a:rPr>
              <a:t> </a:t>
            </a:r>
            <a:r>
              <a:rPr lang="x-none" sz="1300" dirty="0" smtClean="0">
                <a:solidFill>
                  <a:srgbClr val="FFFFFF"/>
                </a:solidFill>
                <a:latin typeface="Arial"/>
              </a:rPr>
              <a:t>:</a:t>
            </a:r>
            <a:r>
              <a:rPr lang="en-US" sz="1300" dirty="0" smtClean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300" dirty="0" err="1" smtClean="0">
                <a:solidFill>
                  <a:srgbClr val="FFFFFF"/>
                </a:solidFill>
                <a:latin typeface="Arial"/>
              </a:rPr>
              <a:t>Organizacija</a:t>
            </a:r>
            <a:r>
              <a:rPr lang="en-US" sz="1300" dirty="0" smtClean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300" dirty="0" err="1" smtClean="0">
                <a:solidFill>
                  <a:srgbClr val="FFFFFF"/>
                </a:solidFill>
                <a:latin typeface="Arial"/>
              </a:rPr>
              <a:t>saobraćaja</a:t>
            </a:r>
            <a:r>
              <a:rPr lang="en-US" sz="1300" dirty="0" smtClean="0">
                <a:solidFill>
                  <a:srgbClr val="FFFFFF"/>
                </a:solidFill>
                <a:latin typeface="Arial"/>
              </a:rPr>
              <a:t> I </a:t>
            </a:r>
            <a:r>
              <a:rPr lang="en-US" sz="1300" dirty="0" err="1" smtClean="0">
                <a:solidFill>
                  <a:srgbClr val="FFFFFF"/>
                </a:solidFill>
                <a:latin typeface="Arial"/>
              </a:rPr>
              <a:t>saobraćajne</a:t>
            </a:r>
            <a:r>
              <a:rPr lang="en-US" sz="1300" dirty="0" smtClean="0">
                <a:solidFill>
                  <a:srgbClr val="FFFFFF"/>
                </a:solidFill>
                <a:latin typeface="Arial"/>
              </a:rPr>
              <a:t> infrastructure (19,99%),</a:t>
            </a:r>
            <a:r>
              <a:rPr lang="x-none" sz="1300" dirty="0" smtClean="0">
                <a:solidFill>
                  <a:srgbClr val="FFFFFF"/>
                </a:solidFill>
                <a:latin typeface="Arial"/>
              </a:rPr>
              <a:t>Lokalnu samoupravu</a:t>
            </a:r>
            <a:r>
              <a:rPr lang="en-US" sz="1300" dirty="0" smtClean="0">
                <a:solidFill>
                  <a:srgbClr val="FFFFFF"/>
                </a:solidFill>
                <a:latin typeface="Arial"/>
              </a:rPr>
              <a:t> (19,50%)</a:t>
            </a:r>
            <a:r>
              <a:rPr lang="x-none" sz="1300" dirty="0" smtClean="0">
                <a:solidFill>
                  <a:srgbClr val="FFFFFF"/>
                </a:solidFill>
                <a:latin typeface="Arial"/>
              </a:rPr>
              <a:t>,</a:t>
            </a:r>
            <a:r>
              <a:rPr lang="en-US" sz="1300" dirty="0" err="1" smtClean="0">
                <a:solidFill>
                  <a:srgbClr val="FFFFFF"/>
                </a:solidFill>
                <a:latin typeface="Arial"/>
              </a:rPr>
              <a:t>Predškolsko</a:t>
            </a:r>
            <a:r>
              <a:rPr lang="en-US" sz="1300" dirty="0" smtClean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300" dirty="0" err="1" smtClean="0">
                <a:solidFill>
                  <a:srgbClr val="FFFFFF"/>
                </a:solidFill>
                <a:latin typeface="Arial"/>
              </a:rPr>
              <a:t>obrazovanje</a:t>
            </a:r>
            <a:r>
              <a:rPr lang="en-US" sz="1300" dirty="0" smtClean="0">
                <a:solidFill>
                  <a:srgbClr val="FFFFFF"/>
                </a:solidFill>
                <a:latin typeface="Arial"/>
              </a:rPr>
              <a:t> (14,55%), </a:t>
            </a:r>
            <a:r>
              <a:rPr lang="en-US" sz="1300" dirty="0" err="1" smtClean="0">
                <a:solidFill>
                  <a:srgbClr val="FFFFFF"/>
                </a:solidFill>
                <a:latin typeface="Arial"/>
              </a:rPr>
              <a:t>Osnovno</a:t>
            </a:r>
            <a:r>
              <a:rPr lang="en-US" sz="1300" dirty="0" smtClean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300" dirty="0" err="1" smtClean="0">
                <a:solidFill>
                  <a:srgbClr val="FFFFFF"/>
                </a:solidFill>
                <a:latin typeface="Arial"/>
              </a:rPr>
              <a:t>obrazovanje</a:t>
            </a:r>
            <a:r>
              <a:rPr lang="en-US" sz="1300" dirty="0" smtClean="0">
                <a:solidFill>
                  <a:srgbClr val="FFFFFF"/>
                </a:solidFill>
                <a:latin typeface="Arial"/>
              </a:rPr>
              <a:t> I </a:t>
            </a:r>
            <a:r>
              <a:rPr lang="en-US" sz="1300" dirty="0" err="1" smtClean="0">
                <a:solidFill>
                  <a:srgbClr val="FFFFFF"/>
                </a:solidFill>
                <a:latin typeface="Arial"/>
              </a:rPr>
              <a:t>vaspitanje</a:t>
            </a:r>
            <a:r>
              <a:rPr lang="en-US" sz="1300" dirty="0" smtClean="0">
                <a:solidFill>
                  <a:srgbClr val="FFFFFF"/>
                </a:solidFill>
                <a:latin typeface="Arial"/>
              </a:rPr>
              <a:t>(9,51%) ,</a:t>
            </a:r>
            <a:r>
              <a:rPr lang="x-none" sz="1300" dirty="0" smtClean="0">
                <a:solidFill>
                  <a:srgbClr val="FFFFFF"/>
                </a:solidFill>
                <a:latin typeface="Arial"/>
              </a:rPr>
              <a:t> </a:t>
            </a:r>
            <a:r>
              <a:rPr lang="x-none" sz="1300" dirty="0">
                <a:solidFill>
                  <a:srgbClr val="FFFFFF"/>
                </a:solidFill>
                <a:latin typeface="Arial"/>
              </a:rPr>
              <a:t>Komunalnu </a:t>
            </a:r>
            <a:r>
              <a:rPr lang="x-none" sz="1300" dirty="0" smtClean="0">
                <a:solidFill>
                  <a:srgbClr val="FFFFFF"/>
                </a:solidFill>
                <a:latin typeface="Arial"/>
              </a:rPr>
              <a:t>delatnost</a:t>
            </a:r>
            <a:r>
              <a:rPr lang="en-US" sz="1300" dirty="0" smtClean="0">
                <a:solidFill>
                  <a:srgbClr val="FFFFFF"/>
                </a:solidFill>
                <a:latin typeface="Arial"/>
              </a:rPr>
              <a:t> (7,84%)</a:t>
            </a:r>
            <a:r>
              <a:rPr lang="x-none" sz="1300" dirty="0" smtClean="0">
                <a:solidFill>
                  <a:srgbClr val="FFFFFF"/>
                </a:solidFill>
                <a:latin typeface="Arial"/>
              </a:rPr>
              <a:t>, </a:t>
            </a:r>
            <a:r>
              <a:rPr lang="x-none" sz="1300" dirty="0">
                <a:solidFill>
                  <a:srgbClr val="FFFFFF"/>
                </a:solidFill>
                <a:latin typeface="Arial"/>
              </a:rPr>
              <a:t>kao i </a:t>
            </a:r>
            <a:r>
              <a:rPr lang="en-US" sz="1300" dirty="0" err="1" smtClean="0">
                <a:solidFill>
                  <a:srgbClr val="FFFFFF"/>
                </a:solidFill>
                <a:latin typeface="Arial"/>
              </a:rPr>
              <a:t>Socijalnu</a:t>
            </a:r>
            <a:r>
              <a:rPr lang="en-US" sz="1300" dirty="0" smtClean="0">
                <a:solidFill>
                  <a:srgbClr val="FFFFFF"/>
                </a:solidFill>
                <a:latin typeface="Arial"/>
              </a:rPr>
              <a:t> I </a:t>
            </a:r>
            <a:r>
              <a:rPr lang="en-US" sz="1300" dirty="0" err="1" smtClean="0">
                <a:solidFill>
                  <a:srgbClr val="FFFFFF"/>
                </a:solidFill>
                <a:latin typeface="Arial"/>
              </a:rPr>
              <a:t>dečiju</a:t>
            </a:r>
            <a:r>
              <a:rPr lang="en-US" sz="1300" dirty="0" smtClean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300" dirty="0" err="1" smtClean="0">
                <a:solidFill>
                  <a:srgbClr val="FFFFFF"/>
                </a:solidFill>
                <a:latin typeface="Arial"/>
              </a:rPr>
              <a:t>zaštitu</a:t>
            </a:r>
            <a:r>
              <a:rPr lang="en-US" sz="1300" dirty="0" smtClean="0">
                <a:solidFill>
                  <a:srgbClr val="FFFFFF"/>
                </a:solidFill>
                <a:latin typeface="Arial"/>
              </a:rPr>
              <a:t> (6,70%)</a:t>
            </a:r>
            <a:r>
              <a:rPr lang="x-none" sz="1300" dirty="0" smtClean="0">
                <a:solidFill>
                  <a:srgbClr val="FFFFFF"/>
                </a:solidFill>
                <a:latin typeface="Arial"/>
              </a:rPr>
              <a:t>. </a:t>
            </a:r>
            <a:r>
              <a:rPr lang="x-none" sz="1300" dirty="0">
                <a:solidFill>
                  <a:srgbClr val="FFFFFF"/>
                </a:solidFill>
                <a:latin typeface="Arial"/>
              </a:rPr>
              <a:t>U tabeli se može videti koliko je procentualno učešće pojedinih programa u ukupnom </a:t>
            </a:r>
            <a:r>
              <a:rPr lang="x-none" sz="1300" dirty="0" smtClean="0">
                <a:solidFill>
                  <a:srgbClr val="FFFFFF"/>
                </a:solidFill>
                <a:latin typeface="Arial"/>
              </a:rPr>
              <a:t>budžetu</a:t>
            </a:r>
            <a:r>
              <a:rPr lang="en-US" sz="1300" dirty="0" smtClean="0">
                <a:solidFill>
                  <a:srgbClr val="FFFFFF"/>
                </a:solidFill>
                <a:latin typeface="Arial"/>
              </a:rPr>
              <a:t> :</a:t>
            </a:r>
            <a:endParaRPr lang="x-none" sz="1300" dirty="0">
              <a:solidFill>
                <a:srgbClr val="FFFFFF"/>
              </a:solidFill>
              <a:latin typeface="Arial"/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6447834"/>
              </p:ext>
            </p:extLst>
          </p:nvPr>
        </p:nvGraphicFramePr>
        <p:xfrm>
          <a:off x="1000100" y="1916832"/>
          <a:ext cx="6500858" cy="4423153"/>
        </p:xfrm>
        <a:graphic>
          <a:graphicData uri="http://schemas.openxmlformats.org/drawingml/2006/table">
            <a:tbl>
              <a:tblPr/>
              <a:tblGrid>
                <a:gridCol w="3180143"/>
                <a:gridCol w="1413397"/>
                <a:gridCol w="1907318"/>
              </a:tblGrid>
              <a:tr h="432048">
                <a:tc>
                  <a:txBody>
                    <a:bodyPr/>
                    <a:lstStyle/>
                    <a:p>
                      <a:pPr indent="0" algn="ctr">
                        <a:lnSpc>
                          <a:spcPts val="950"/>
                        </a:lnSpc>
                      </a:pPr>
                      <a:r>
                        <a:rPr lang="x-none" sz="1000" b="1" dirty="0">
                          <a:solidFill>
                            <a:srgbClr val="FFFF99"/>
                          </a:solidFill>
                          <a:latin typeface="Arial"/>
                        </a:rPr>
                        <a:t>NAZIV PROGRAMA</a:t>
                      </a:r>
                    </a:p>
                  </a:txBody>
                  <a:tcPr marL="0" marR="0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950"/>
                        </a:lnSpc>
                      </a:pPr>
                      <a:r>
                        <a:rPr lang="x-none" sz="900" b="1">
                          <a:solidFill>
                            <a:srgbClr val="FFFF99"/>
                          </a:solidFill>
                          <a:latin typeface="Arial"/>
                        </a:rPr>
                        <a:t>PLAN ZA </a:t>
                      </a:r>
                      <a:r>
                        <a:rPr lang="x-none" sz="900" b="1" smtClean="0">
                          <a:solidFill>
                            <a:srgbClr val="FFFF99"/>
                          </a:solidFill>
                          <a:latin typeface="Arial"/>
                        </a:rPr>
                        <a:t>201</a:t>
                      </a:r>
                      <a:r>
                        <a:rPr lang="sr-Latn-CS" sz="900" b="1" dirty="0" smtClean="0">
                          <a:solidFill>
                            <a:srgbClr val="FFFF99"/>
                          </a:solidFill>
                          <a:latin typeface="Arial"/>
                        </a:rPr>
                        <a:t>9</a:t>
                      </a:r>
                      <a:r>
                        <a:rPr lang="x-none" sz="900" b="1" smtClean="0">
                          <a:solidFill>
                            <a:srgbClr val="FFFF99"/>
                          </a:solidFill>
                          <a:latin typeface="Arial"/>
                        </a:rPr>
                        <a:t>. </a:t>
                      </a:r>
                      <a:r>
                        <a:rPr lang="x-none" sz="900" b="1">
                          <a:solidFill>
                            <a:srgbClr val="FFFF99"/>
                          </a:solidFill>
                          <a:latin typeface="Arial"/>
                        </a:rPr>
                        <a:t>GOD</a:t>
                      </a:r>
                      <a:r>
                        <a:rPr lang="x-none" sz="800" b="1">
                          <a:solidFill>
                            <a:srgbClr val="FFFF99"/>
                          </a:solidFill>
                          <a:latin typeface="Arial"/>
                        </a:rPr>
                        <a:t>INU</a:t>
                      </a:r>
                    </a:p>
                  </a:txBody>
                  <a:tcPr marL="0" marR="0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215900" indent="0">
                        <a:lnSpc>
                          <a:spcPts val="950"/>
                        </a:lnSpc>
                      </a:pPr>
                      <a:r>
                        <a:rPr lang="x-none" sz="900" b="1">
                          <a:solidFill>
                            <a:srgbClr val="FFFF99"/>
                          </a:solidFill>
                          <a:latin typeface="Arial"/>
                        </a:rPr>
                        <a:t>% UČEŠĆE U UK.RASHODIMA</a:t>
                      </a:r>
                    </a:p>
                  </a:txBody>
                  <a:tcPr marL="0" marR="0" marT="0" marB="0" anchor="ctr">
                    <a:solidFill>
                      <a:srgbClr val="C00000"/>
                    </a:solidFill>
                  </a:tcPr>
                </a:tc>
              </a:tr>
              <a:tr h="197170">
                <a:tc>
                  <a:txBody>
                    <a:bodyPr/>
                    <a:lstStyle/>
                    <a:p>
                      <a:pPr marL="114300" indent="0">
                        <a:lnSpc>
                          <a:spcPts val="1220"/>
                        </a:lnSpc>
                      </a:pPr>
                      <a:r>
                        <a:rPr lang="x-none" sz="950" dirty="0" smtClean="0">
                          <a:solidFill>
                            <a:srgbClr val="FFFFFF"/>
                          </a:solidFill>
                          <a:latin typeface="Calibri"/>
                        </a:rPr>
                        <a:t>Program </a:t>
                      </a:r>
                      <a:r>
                        <a:rPr lang="x-none" sz="950" dirty="0">
                          <a:solidFill>
                            <a:srgbClr val="FFFFFF"/>
                          </a:solidFill>
                          <a:latin typeface="Calibri"/>
                        </a:rPr>
                        <a:t>1 - Stanovanje, urbanizam i prostorno planiranje</a:t>
                      </a:r>
                    </a:p>
                  </a:txBody>
                  <a:tcPr marL="0" marR="0" marT="0" marB="0" anchor="ctr">
                    <a:solidFill>
                      <a:srgbClr val="203A55"/>
                    </a:solidFill>
                  </a:tcPr>
                </a:tc>
                <a:tc>
                  <a:txBody>
                    <a:bodyPr/>
                    <a:lstStyle/>
                    <a:p>
                      <a:pPr marR="101600" indent="0" algn="r">
                        <a:lnSpc>
                          <a:spcPts val="1220"/>
                        </a:lnSpc>
                      </a:pPr>
                      <a:r>
                        <a:rPr lang="sr-Latn-CS" sz="1100" dirty="0" smtClean="0">
                          <a:solidFill>
                            <a:srgbClr val="FFFFFF"/>
                          </a:solidFill>
                          <a:latin typeface="Calibri"/>
                        </a:rPr>
                        <a:t>1.000.000</a:t>
                      </a:r>
                    </a:p>
                  </a:txBody>
                  <a:tcPr marL="0" marR="0" marT="0" marB="0" anchor="ctr">
                    <a:solidFill>
                      <a:srgbClr val="203A5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CS" sz="11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0,10%</a:t>
                      </a:r>
                    </a:p>
                  </a:txBody>
                  <a:tcPr marL="9525" marR="9525" marT="9525" marB="0" anchor="b">
                    <a:solidFill>
                      <a:srgbClr val="203A55"/>
                    </a:solidFill>
                  </a:tcPr>
                </a:tc>
              </a:tr>
              <a:tr h="207063">
                <a:tc>
                  <a:txBody>
                    <a:bodyPr/>
                    <a:lstStyle/>
                    <a:p>
                      <a:pPr marL="114300" indent="0">
                        <a:lnSpc>
                          <a:spcPts val="1220"/>
                        </a:lnSpc>
                      </a:pPr>
                      <a:r>
                        <a:rPr lang="x-none" sz="950" dirty="0">
                          <a:solidFill>
                            <a:srgbClr val="FFFFFF"/>
                          </a:solidFill>
                          <a:latin typeface="Calibri"/>
                        </a:rPr>
                        <a:t>Program 2 - Komunalne delatnosti</a:t>
                      </a:r>
                    </a:p>
                  </a:txBody>
                  <a:tcPr marL="0" marR="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01600" indent="0" algn="r">
                        <a:lnSpc>
                          <a:spcPts val="1220"/>
                        </a:lnSpc>
                      </a:pPr>
                      <a:r>
                        <a:rPr lang="sr-Latn-CS" sz="1100" dirty="0" smtClean="0">
                          <a:solidFill>
                            <a:srgbClr val="FFFFFF"/>
                          </a:solidFill>
                          <a:latin typeface="Calibri"/>
                        </a:rPr>
                        <a:t>81.357.000</a:t>
                      </a:r>
                      <a:endParaRPr lang="x-none" sz="110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CS" sz="11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7,84%</a:t>
                      </a:r>
                    </a:p>
                  </a:txBody>
                  <a:tcPr marL="9525" marR="9525" marT="9525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216693">
                <a:tc>
                  <a:txBody>
                    <a:bodyPr/>
                    <a:lstStyle/>
                    <a:p>
                      <a:pPr marL="114300" indent="0">
                        <a:lnSpc>
                          <a:spcPts val="1220"/>
                        </a:lnSpc>
                      </a:pPr>
                      <a:r>
                        <a:rPr lang="x-none" sz="950" smtClean="0">
                          <a:solidFill>
                            <a:srgbClr val="FFFFFF"/>
                          </a:solidFill>
                          <a:latin typeface="Calibri"/>
                        </a:rPr>
                        <a:t>Program </a:t>
                      </a:r>
                      <a:r>
                        <a:rPr lang="x-none" sz="950">
                          <a:solidFill>
                            <a:srgbClr val="FFFFFF"/>
                          </a:solidFill>
                          <a:latin typeface="Calibri"/>
                        </a:rPr>
                        <a:t>3 - Lokalni ekonomski razvoj</a:t>
                      </a:r>
                    </a:p>
                  </a:txBody>
                  <a:tcPr marL="0" marR="0" marT="0" marB="0" anchor="ctr">
                    <a:solidFill>
                      <a:srgbClr val="203A55"/>
                    </a:solidFill>
                  </a:tcPr>
                </a:tc>
                <a:tc>
                  <a:txBody>
                    <a:bodyPr/>
                    <a:lstStyle/>
                    <a:p>
                      <a:pPr marR="101600" indent="0" algn="r">
                        <a:lnSpc>
                          <a:spcPts val="1220"/>
                        </a:lnSpc>
                      </a:pPr>
                      <a:r>
                        <a:rPr lang="sr-Latn-CS" sz="1100" dirty="0" smtClean="0">
                          <a:solidFill>
                            <a:srgbClr val="FFFFFF"/>
                          </a:solidFill>
                          <a:latin typeface="Calibri"/>
                        </a:rPr>
                        <a:t>7.000.</a:t>
                      </a:r>
                      <a:r>
                        <a:rPr lang="x-none" sz="1100" smtClean="0">
                          <a:solidFill>
                            <a:srgbClr val="FFFFFF"/>
                          </a:solidFill>
                          <a:latin typeface="Calibri"/>
                        </a:rPr>
                        <a:t>000</a:t>
                      </a:r>
                      <a:endParaRPr lang="x-none" sz="110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203A5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CS" sz="11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0,67%</a:t>
                      </a:r>
                    </a:p>
                  </a:txBody>
                  <a:tcPr marL="9525" marR="9525" marT="9525" marB="0" anchor="b">
                    <a:solidFill>
                      <a:srgbClr val="203A55"/>
                    </a:solidFill>
                  </a:tcPr>
                </a:tc>
              </a:tr>
              <a:tr h="204655">
                <a:tc>
                  <a:txBody>
                    <a:bodyPr/>
                    <a:lstStyle/>
                    <a:p>
                      <a:pPr marL="114300" indent="0">
                        <a:lnSpc>
                          <a:spcPts val="1220"/>
                        </a:lnSpc>
                      </a:pPr>
                      <a:r>
                        <a:rPr lang="x-none" sz="950">
                          <a:solidFill>
                            <a:srgbClr val="FFFFFF"/>
                          </a:solidFill>
                          <a:latin typeface="Calibri"/>
                        </a:rPr>
                        <a:t>Program 4 - Razvoj turizma</a:t>
                      </a:r>
                    </a:p>
                  </a:txBody>
                  <a:tcPr marL="0" marR="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01600" indent="0" algn="r">
                        <a:lnSpc>
                          <a:spcPts val="1220"/>
                        </a:lnSpc>
                      </a:pPr>
                      <a:r>
                        <a:rPr lang="sr-Latn-CS" sz="1100" dirty="0" smtClean="0">
                          <a:solidFill>
                            <a:srgbClr val="FFFFFF"/>
                          </a:solidFill>
                          <a:latin typeface="Calibri"/>
                        </a:rPr>
                        <a:t>20.475.</a:t>
                      </a:r>
                      <a:r>
                        <a:rPr lang="x-none" sz="1100" dirty="0" smtClean="0">
                          <a:solidFill>
                            <a:srgbClr val="FFFFFF"/>
                          </a:solidFill>
                          <a:latin typeface="Calibri"/>
                        </a:rPr>
                        <a:t>,000</a:t>
                      </a:r>
                      <a:endParaRPr lang="x-none" sz="1100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CS" sz="11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1,97%</a:t>
                      </a:r>
                    </a:p>
                  </a:txBody>
                  <a:tcPr marL="9525" marR="9525" marT="9525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204655">
                <a:tc>
                  <a:txBody>
                    <a:bodyPr/>
                    <a:lstStyle/>
                    <a:p>
                      <a:pPr marL="114300" indent="0">
                        <a:lnSpc>
                          <a:spcPts val="1220"/>
                        </a:lnSpc>
                      </a:pPr>
                      <a:r>
                        <a:rPr lang="x-none" sz="950">
                          <a:solidFill>
                            <a:srgbClr val="FFFFFF"/>
                          </a:solidFill>
                          <a:latin typeface="Calibri"/>
                        </a:rPr>
                        <a:t>Program 5 - Poljoprivreda i ruralni razvoj</a:t>
                      </a:r>
                    </a:p>
                  </a:txBody>
                  <a:tcPr marL="0" marR="0" marT="0" marB="0" anchor="b">
                    <a:solidFill>
                      <a:srgbClr val="203A55"/>
                    </a:solidFill>
                  </a:tcPr>
                </a:tc>
                <a:tc>
                  <a:txBody>
                    <a:bodyPr/>
                    <a:lstStyle/>
                    <a:p>
                      <a:pPr marR="101600" indent="0" algn="r">
                        <a:lnSpc>
                          <a:spcPts val="1220"/>
                        </a:lnSpc>
                      </a:pPr>
                      <a:r>
                        <a:rPr lang="sr-Latn-CS" sz="1100" dirty="0" smtClean="0">
                          <a:solidFill>
                            <a:srgbClr val="FFFFFF"/>
                          </a:solidFill>
                          <a:latin typeface="Calibri"/>
                        </a:rPr>
                        <a:t>30.000.</a:t>
                      </a:r>
                      <a:r>
                        <a:rPr lang="x-none" sz="1100" smtClean="0">
                          <a:solidFill>
                            <a:srgbClr val="FFFFFF"/>
                          </a:solidFill>
                          <a:latin typeface="Calibri"/>
                        </a:rPr>
                        <a:t>000</a:t>
                      </a:r>
                      <a:endParaRPr lang="x-none" sz="110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rgbClr val="203A5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CS" sz="11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2,89%</a:t>
                      </a:r>
                    </a:p>
                  </a:txBody>
                  <a:tcPr marL="9525" marR="9525" marT="9525" marB="0" anchor="b">
                    <a:solidFill>
                      <a:srgbClr val="203A55"/>
                    </a:solidFill>
                  </a:tcPr>
                </a:tc>
              </a:tr>
              <a:tr h="204655">
                <a:tc>
                  <a:txBody>
                    <a:bodyPr/>
                    <a:lstStyle/>
                    <a:p>
                      <a:pPr marL="114300" indent="0">
                        <a:lnSpc>
                          <a:spcPts val="1220"/>
                        </a:lnSpc>
                      </a:pPr>
                      <a:r>
                        <a:rPr lang="x-none" sz="950">
                          <a:solidFill>
                            <a:srgbClr val="FFFFFF"/>
                          </a:solidFill>
                          <a:latin typeface="Calibri"/>
                        </a:rPr>
                        <a:t>Program 6 - Zaštita životne sredine</a:t>
                      </a:r>
                    </a:p>
                  </a:txBody>
                  <a:tcPr marL="0" marR="0" marT="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01600" indent="0" algn="r">
                        <a:lnSpc>
                          <a:spcPts val="1220"/>
                        </a:lnSpc>
                      </a:pPr>
                      <a:r>
                        <a:rPr lang="sr-Latn-CS" sz="1100" dirty="0" smtClean="0">
                          <a:solidFill>
                            <a:srgbClr val="FFFFFF"/>
                          </a:solidFill>
                          <a:latin typeface="Calibri"/>
                        </a:rPr>
                        <a:t>22.000.000</a:t>
                      </a:r>
                      <a:endParaRPr lang="x-none" sz="110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CS" sz="11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2,12%</a:t>
                      </a:r>
                    </a:p>
                  </a:txBody>
                  <a:tcPr marL="9525" marR="9525" marT="9525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207063">
                <a:tc>
                  <a:txBody>
                    <a:bodyPr/>
                    <a:lstStyle/>
                    <a:p>
                      <a:pPr marL="114300" indent="0">
                        <a:lnSpc>
                          <a:spcPts val="1220"/>
                        </a:lnSpc>
                      </a:pPr>
                      <a:r>
                        <a:rPr lang="x-none" sz="950">
                          <a:solidFill>
                            <a:srgbClr val="FFFFFF"/>
                          </a:solidFill>
                          <a:latin typeface="Calibri"/>
                        </a:rPr>
                        <a:t>Program 7 - Organizacija saobraćaja i saobrać. infrastr.</a:t>
                      </a:r>
                    </a:p>
                  </a:txBody>
                  <a:tcPr marL="0" marR="0" marT="0" marB="0" anchor="ctr">
                    <a:solidFill>
                      <a:srgbClr val="203A55"/>
                    </a:solidFill>
                  </a:tcPr>
                </a:tc>
                <a:tc>
                  <a:txBody>
                    <a:bodyPr/>
                    <a:lstStyle/>
                    <a:p>
                      <a:pPr marR="101600" indent="0" algn="r">
                        <a:lnSpc>
                          <a:spcPts val="1220"/>
                        </a:lnSpc>
                      </a:pPr>
                      <a:r>
                        <a:rPr lang="sr-Latn-CS" sz="1100" dirty="0" smtClean="0">
                          <a:solidFill>
                            <a:srgbClr val="FFFFFF"/>
                          </a:solidFill>
                          <a:latin typeface="Calibri"/>
                        </a:rPr>
                        <a:t>207.400.000</a:t>
                      </a:r>
                      <a:endParaRPr lang="x-none" sz="110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203A5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CS" sz="11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19,99%</a:t>
                      </a:r>
                    </a:p>
                  </a:txBody>
                  <a:tcPr marL="9525" marR="9525" marT="9525" marB="0" anchor="b">
                    <a:solidFill>
                      <a:srgbClr val="203A55"/>
                    </a:solidFill>
                  </a:tcPr>
                </a:tc>
              </a:tr>
              <a:tr h="204655">
                <a:tc>
                  <a:txBody>
                    <a:bodyPr/>
                    <a:lstStyle/>
                    <a:p>
                      <a:pPr marL="114300" indent="0">
                        <a:lnSpc>
                          <a:spcPts val="1220"/>
                        </a:lnSpc>
                      </a:pPr>
                      <a:r>
                        <a:rPr lang="x-none" sz="950">
                          <a:solidFill>
                            <a:srgbClr val="FFFFFF"/>
                          </a:solidFill>
                          <a:latin typeface="Calibri"/>
                        </a:rPr>
                        <a:t>Program 8 - Predškolsko vaspitanje i obrazovanje</a:t>
                      </a:r>
                    </a:p>
                  </a:txBody>
                  <a:tcPr marL="0" marR="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01600" indent="0" algn="r">
                        <a:lnSpc>
                          <a:spcPts val="1220"/>
                        </a:lnSpc>
                      </a:pPr>
                      <a:r>
                        <a:rPr lang="sr-Latn-CS" sz="1100" dirty="0" smtClean="0">
                          <a:solidFill>
                            <a:srgbClr val="FFFFFF"/>
                          </a:solidFill>
                          <a:latin typeface="Calibri"/>
                        </a:rPr>
                        <a:t>150.979.</a:t>
                      </a:r>
                      <a:r>
                        <a:rPr lang="x-none" sz="1100" smtClean="0">
                          <a:solidFill>
                            <a:srgbClr val="FFFFFF"/>
                          </a:solidFill>
                          <a:latin typeface="Calibri"/>
                        </a:rPr>
                        <a:t>000</a:t>
                      </a:r>
                      <a:endParaRPr lang="x-none" sz="110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CS" sz="11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14,55%</a:t>
                      </a:r>
                    </a:p>
                  </a:txBody>
                  <a:tcPr marL="9525" marR="9525" marT="9525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207063">
                <a:tc>
                  <a:txBody>
                    <a:bodyPr/>
                    <a:lstStyle/>
                    <a:p>
                      <a:pPr marL="114300" indent="0">
                        <a:lnSpc>
                          <a:spcPts val="1220"/>
                        </a:lnSpc>
                      </a:pPr>
                      <a:r>
                        <a:rPr lang="x-none" sz="950">
                          <a:solidFill>
                            <a:srgbClr val="FFFFFF"/>
                          </a:solidFill>
                          <a:latin typeface="Calibri"/>
                        </a:rPr>
                        <a:t>Program 9 - Osnovno obrazovanje i vaspitanje</a:t>
                      </a:r>
                    </a:p>
                  </a:txBody>
                  <a:tcPr marL="0" marR="0" marT="0" marB="0" anchor="ctr">
                    <a:solidFill>
                      <a:srgbClr val="203A55"/>
                    </a:solidFill>
                  </a:tcPr>
                </a:tc>
                <a:tc>
                  <a:txBody>
                    <a:bodyPr/>
                    <a:lstStyle/>
                    <a:p>
                      <a:pPr marR="101600" indent="0" algn="r">
                        <a:lnSpc>
                          <a:spcPts val="1220"/>
                        </a:lnSpc>
                      </a:pPr>
                      <a:r>
                        <a:rPr lang="sr-Latn-CS" sz="1100" dirty="0" smtClean="0">
                          <a:solidFill>
                            <a:srgbClr val="FFFFFF"/>
                          </a:solidFill>
                          <a:latin typeface="Calibri"/>
                        </a:rPr>
                        <a:t>98.696.000</a:t>
                      </a:r>
                      <a:endParaRPr lang="x-none" sz="110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203A5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CS" sz="11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9,51%</a:t>
                      </a:r>
                    </a:p>
                  </a:txBody>
                  <a:tcPr marL="9525" marR="9525" marT="9525" marB="0" anchor="b">
                    <a:solidFill>
                      <a:srgbClr val="203A55"/>
                    </a:solidFill>
                  </a:tcPr>
                </a:tc>
              </a:tr>
              <a:tr h="204655">
                <a:tc>
                  <a:txBody>
                    <a:bodyPr/>
                    <a:lstStyle/>
                    <a:p>
                      <a:pPr marL="114300" indent="0">
                        <a:lnSpc>
                          <a:spcPts val="1220"/>
                        </a:lnSpc>
                      </a:pPr>
                      <a:r>
                        <a:rPr lang="x-none" sz="950">
                          <a:solidFill>
                            <a:srgbClr val="FFFFFF"/>
                          </a:solidFill>
                          <a:latin typeface="Calibri"/>
                        </a:rPr>
                        <a:t>Program 10 - Srednje obrazovanje i vaspitanje</a:t>
                      </a:r>
                    </a:p>
                  </a:txBody>
                  <a:tcPr marL="0" marR="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01600" indent="0" algn="r">
                        <a:lnSpc>
                          <a:spcPts val="1220"/>
                        </a:lnSpc>
                      </a:pPr>
                      <a:r>
                        <a:rPr lang="sr-Latn-CS" sz="1100" dirty="0" smtClean="0">
                          <a:solidFill>
                            <a:srgbClr val="FFFFFF"/>
                          </a:solidFill>
                          <a:latin typeface="Calibri"/>
                        </a:rPr>
                        <a:t>21.977.</a:t>
                      </a:r>
                      <a:r>
                        <a:rPr lang="x-none" sz="1100" smtClean="0">
                          <a:solidFill>
                            <a:srgbClr val="FFFFFF"/>
                          </a:solidFill>
                          <a:latin typeface="Calibri"/>
                        </a:rPr>
                        <a:t>000</a:t>
                      </a:r>
                      <a:endParaRPr lang="x-none" sz="110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CS" sz="11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2,12%</a:t>
                      </a:r>
                    </a:p>
                  </a:txBody>
                  <a:tcPr marL="9525" marR="9525" marT="9525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207063">
                <a:tc>
                  <a:txBody>
                    <a:bodyPr/>
                    <a:lstStyle/>
                    <a:p>
                      <a:pPr marL="114300" indent="0">
                        <a:lnSpc>
                          <a:spcPts val="1220"/>
                        </a:lnSpc>
                      </a:pPr>
                      <a:r>
                        <a:rPr lang="x-none" sz="950">
                          <a:solidFill>
                            <a:srgbClr val="FFFFFF"/>
                          </a:solidFill>
                          <a:latin typeface="Calibri"/>
                        </a:rPr>
                        <a:t>Program 11 - Socijalna i dečija zaštita</a:t>
                      </a:r>
                    </a:p>
                  </a:txBody>
                  <a:tcPr marL="0" marR="0" marT="0" marB="0" anchor="ctr">
                    <a:solidFill>
                      <a:srgbClr val="203A55"/>
                    </a:solidFill>
                  </a:tcPr>
                </a:tc>
                <a:tc>
                  <a:txBody>
                    <a:bodyPr/>
                    <a:lstStyle/>
                    <a:p>
                      <a:pPr marR="101600" indent="0" algn="r">
                        <a:lnSpc>
                          <a:spcPts val="1220"/>
                        </a:lnSpc>
                      </a:pPr>
                      <a:r>
                        <a:rPr lang="sr-Latn-CS" sz="1100" dirty="0" smtClean="0">
                          <a:solidFill>
                            <a:srgbClr val="FFFFFF"/>
                          </a:solidFill>
                          <a:latin typeface="Calibri"/>
                        </a:rPr>
                        <a:t>69.500.000</a:t>
                      </a:r>
                      <a:endParaRPr lang="x-none" sz="1100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203A5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CS" sz="11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6,70%</a:t>
                      </a:r>
                    </a:p>
                  </a:txBody>
                  <a:tcPr marL="9525" marR="9525" marT="9525" marB="0" anchor="b">
                    <a:solidFill>
                      <a:srgbClr val="203A55"/>
                    </a:solidFill>
                  </a:tcPr>
                </a:tc>
              </a:tr>
              <a:tr h="204655">
                <a:tc>
                  <a:txBody>
                    <a:bodyPr/>
                    <a:lstStyle/>
                    <a:p>
                      <a:pPr marL="114300" indent="0">
                        <a:lnSpc>
                          <a:spcPts val="1220"/>
                        </a:lnSpc>
                      </a:pPr>
                      <a:r>
                        <a:rPr lang="x-none" sz="950">
                          <a:solidFill>
                            <a:srgbClr val="FFFFFF"/>
                          </a:solidFill>
                          <a:latin typeface="Calibri"/>
                        </a:rPr>
                        <a:t>Program 12 - Zdravstvena zaštita</a:t>
                      </a:r>
                    </a:p>
                  </a:txBody>
                  <a:tcPr marL="0" marR="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01600" indent="0" algn="r">
                        <a:lnSpc>
                          <a:spcPts val="1220"/>
                        </a:lnSpc>
                      </a:pPr>
                      <a:r>
                        <a:rPr lang="sr-Latn-CS" sz="1100" dirty="0" smtClean="0">
                          <a:solidFill>
                            <a:srgbClr val="FFFFFF"/>
                          </a:solidFill>
                          <a:latin typeface="Calibri"/>
                        </a:rPr>
                        <a:t>25.650.000</a:t>
                      </a:r>
                      <a:endParaRPr lang="x-none" sz="110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CS" sz="11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2,47%</a:t>
                      </a:r>
                    </a:p>
                  </a:txBody>
                  <a:tcPr marL="9525" marR="9525" marT="9525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204655">
                <a:tc>
                  <a:txBody>
                    <a:bodyPr/>
                    <a:lstStyle/>
                    <a:p>
                      <a:pPr marL="114300" indent="0">
                        <a:lnSpc>
                          <a:spcPts val="1220"/>
                        </a:lnSpc>
                      </a:pPr>
                      <a:r>
                        <a:rPr lang="x-none" sz="950">
                          <a:solidFill>
                            <a:srgbClr val="FFFFFF"/>
                          </a:solidFill>
                          <a:latin typeface="Calibri"/>
                        </a:rPr>
                        <a:t>Program 13 - Razvoj kulture i informisanja</a:t>
                      </a:r>
                    </a:p>
                  </a:txBody>
                  <a:tcPr marL="0" marR="0" marT="0" marB="0" anchor="ctr">
                    <a:solidFill>
                      <a:srgbClr val="203A55"/>
                    </a:solidFill>
                  </a:tcPr>
                </a:tc>
                <a:tc>
                  <a:txBody>
                    <a:bodyPr/>
                    <a:lstStyle/>
                    <a:p>
                      <a:pPr marR="101600" indent="0" algn="r">
                        <a:lnSpc>
                          <a:spcPts val="1220"/>
                        </a:lnSpc>
                      </a:pPr>
                      <a:r>
                        <a:rPr lang="sr-Latn-CS" sz="1100" dirty="0" smtClean="0">
                          <a:solidFill>
                            <a:srgbClr val="FFFFFF"/>
                          </a:solidFill>
                          <a:latin typeface="Calibri"/>
                        </a:rPr>
                        <a:t>48.919.000</a:t>
                      </a:r>
                      <a:endParaRPr lang="x-none" sz="110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203A5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CS" sz="11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4,72%</a:t>
                      </a:r>
                    </a:p>
                  </a:txBody>
                  <a:tcPr marL="9525" marR="9525" marT="9525" marB="0" anchor="b">
                    <a:solidFill>
                      <a:srgbClr val="203A55"/>
                    </a:solidFill>
                  </a:tcPr>
                </a:tc>
              </a:tr>
              <a:tr h="207063">
                <a:tc>
                  <a:txBody>
                    <a:bodyPr/>
                    <a:lstStyle/>
                    <a:p>
                      <a:pPr marL="114300" indent="0">
                        <a:lnSpc>
                          <a:spcPts val="1220"/>
                        </a:lnSpc>
                      </a:pPr>
                      <a:r>
                        <a:rPr lang="x-none" sz="950">
                          <a:solidFill>
                            <a:srgbClr val="FFFFFF"/>
                          </a:solidFill>
                          <a:latin typeface="Calibri"/>
                        </a:rPr>
                        <a:t>Program 14 - Razvoj sporta i omladine</a:t>
                      </a:r>
                    </a:p>
                  </a:txBody>
                  <a:tcPr marL="0" marR="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01600" indent="0" algn="r">
                        <a:lnSpc>
                          <a:spcPts val="1220"/>
                        </a:lnSpc>
                      </a:pPr>
                      <a:r>
                        <a:rPr lang="sr-Latn-CS" sz="1100" dirty="0" smtClean="0">
                          <a:solidFill>
                            <a:srgbClr val="FFFFFF"/>
                          </a:solidFill>
                          <a:latin typeface="Calibri"/>
                        </a:rPr>
                        <a:t>20.267.</a:t>
                      </a:r>
                      <a:r>
                        <a:rPr lang="x-none" sz="1100" smtClean="0">
                          <a:solidFill>
                            <a:srgbClr val="FFFFFF"/>
                          </a:solidFill>
                          <a:latin typeface="Calibri"/>
                        </a:rPr>
                        <a:t>000</a:t>
                      </a:r>
                      <a:endParaRPr lang="x-none" sz="110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CS" sz="11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1,95%</a:t>
                      </a:r>
                    </a:p>
                  </a:txBody>
                  <a:tcPr marL="9525" marR="9525" marT="9525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204655">
                <a:tc>
                  <a:txBody>
                    <a:bodyPr/>
                    <a:lstStyle/>
                    <a:p>
                      <a:pPr marL="114300" indent="0">
                        <a:lnSpc>
                          <a:spcPts val="1220"/>
                        </a:lnSpc>
                      </a:pPr>
                      <a:r>
                        <a:rPr lang="x-none" sz="950">
                          <a:solidFill>
                            <a:srgbClr val="FFFFFF"/>
                          </a:solidFill>
                          <a:latin typeface="Calibri"/>
                        </a:rPr>
                        <a:t>Program 15 - Opšte usluge lokalne samouprave</a:t>
                      </a:r>
                    </a:p>
                  </a:txBody>
                  <a:tcPr marL="0" marR="0" marT="0" marB="0" anchor="ctr">
                    <a:solidFill>
                      <a:srgbClr val="203A55"/>
                    </a:solidFill>
                  </a:tcPr>
                </a:tc>
                <a:tc>
                  <a:txBody>
                    <a:bodyPr/>
                    <a:lstStyle/>
                    <a:p>
                      <a:pPr marR="101600" indent="0" algn="r">
                        <a:lnSpc>
                          <a:spcPts val="1220"/>
                        </a:lnSpc>
                      </a:pPr>
                      <a:r>
                        <a:rPr lang="sr-Latn-CS" sz="1100" dirty="0" smtClean="0">
                          <a:solidFill>
                            <a:srgbClr val="FFFFFF"/>
                          </a:solidFill>
                          <a:latin typeface="Calibri"/>
                        </a:rPr>
                        <a:t>202.329.000</a:t>
                      </a:r>
                      <a:endParaRPr lang="x-none" sz="110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203A5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CS" sz="11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19,50%</a:t>
                      </a:r>
                    </a:p>
                  </a:txBody>
                  <a:tcPr marL="9525" marR="9525" marT="9525" marB="0" anchor="b">
                    <a:solidFill>
                      <a:srgbClr val="203A55"/>
                    </a:solidFill>
                  </a:tcPr>
                </a:tc>
              </a:tr>
              <a:tr h="223015">
                <a:tc>
                  <a:txBody>
                    <a:bodyPr/>
                    <a:lstStyle/>
                    <a:p>
                      <a:pPr marL="114300" indent="0">
                        <a:lnSpc>
                          <a:spcPts val="1220"/>
                        </a:lnSpc>
                      </a:pPr>
                      <a:r>
                        <a:rPr lang="x-none" sz="950">
                          <a:solidFill>
                            <a:srgbClr val="FFFFFF"/>
                          </a:solidFill>
                          <a:latin typeface="Calibri"/>
                        </a:rPr>
                        <a:t>Program 16 - Politički sistem lokalne samouprave</a:t>
                      </a:r>
                    </a:p>
                  </a:txBody>
                  <a:tcPr marL="0" marR="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01600" indent="0" algn="r">
                        <a:lnSpc>
                          <a:spcPts val="1220"/>
                        </a:lnSpc>
                      </a:pPr>
                      <a:r>
                        <a:rPr lang="sr-Latn-CS" sz="1100" dirty="0" smtClean="0">
                          <a:solidFill>
                            <a:srgbClr val="FFFFFF"/>
                          </a:solidFill>
                          <a:latin typeface="Calibri"/>
                        </a:rPr>
                        <a:t>20.815.</a:t>
                      </a:r>
                      <a:r>
                        <a:rPr lang="x-none" sz="1100" smtClean="0">
                          <a:solidFill>
                            <a:srgbClr val="FFFFFF"/>
                          </a:solidFill>
                          <a:latin typeface="Calibri"/>
                        </a:rPr>
                        <a:t>000</a:t>
                      </a:r>
                      <a:endParaRPr lang="x-none" sz="110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CS" sz="11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2,01%</a:t>
                      </a:r>
                    </a:p>
                  </a:txBody>
                  <a:tcPr marL="9525" marR="9525" marT="9525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202697">
                <a:tc>
                  <a:txBody>
                    <a:bodyPr/>
                    <a:lstStyle/>
                    <a:p>
                      <a:pPr marL="114300" indent="0">
                        <a:lnSpc>
                          <a:spcPts val="1220"/>
                        </a:lnSpc>
                      </a:pPr>
                      <a:r>
                        <a:rPr lang="sr-Latn-CS" sz="950" dirty="0" smtClean="0">
                          <a:solidFill>
                            <a:srgbClr val="FFFFFF"/>
                          </a:solidFill>
                          <a:latin typeface="Calibri"/>
                        </a:rPr>
                        <a:t>Program</a:t>
                      </a:r>
                      <a:r>
                        <a:rPr lang="sr-Latn-CS" sz="950" baseline="0" dirty="0" smtClean="0">
                          <a:solidFill>
                            <a:srgbClr val="FFFFFF"/>
                          </a:solidFill>
                          <a:latin typeface="Calibri"/>
                        </a:rPr>
                        <a:t> 17 - Energetska efikasnost i </a:t>
                      </a:r>
                      <a:r>
                        <a:rPr lang="sr-Latn-CS" sz="950" baseline="0" dirty="0" err="1" smtClean="0">
                          <a:solidFill>
                            <a:srgbClr val="FFFFFF"/>
                          </a:solidFill>
                          <a:latin typeface="Calibri"/>
                        </a:rPr>
                        <a:t>obnovljivi</a:t>
                      </a:r>
                      <a:r>
                        <a:rPr lang="sr-Latn-CS" sz="950" baseline="0" dirty="0" smtClean="0">
                          <a:solidFill>
                            <a:srgbClr val="FFFFFF"/>
                          </a:solidFill>
                          <a:latin typeface="Calibri"/>
                        </a:rPr>
                        <a:t>  izvori energije</a:t>
                      </a:r>
                      <a:endParaRPr lang="x-none" sz="95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01600" indent="0" algn="r">
                        <a:lnSpc>
                          <a:spcPts val="1220"/>
                        </a:lnSpc>
                      </a:pPr>
                      <a:r>
                        <a:rPr lang="sr-Latn-CS" sz="1100" dirty="0" smtClean="0">
                          <a:solidFill>
                            <a:srgbClr val="FFFFFF"/>
                          </a:solidFill>
                          <a:latin typeface="Calibri"/>
                        </a:rPr>
                        <a:t>9.000.000</a:t>
                      </a:r>
                    </a:p>
                  </a:txBody>
                  <a:tcPr marL="0" marR="0" marT="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CS" sz="11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0,87%</a:t>
                      </a:r>
                    </a:p>
                  </a:txBody>
                  <a:tcPr marL="9525" marR="9525" marT="9525" marB="0" anchor="b"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204655">
                <a:tc>
                  <a:txBody>
                    <a:bodyPr/>
                    <a:lstStyle/>
                    <a:p>
                      <a:pPr marL="114300" indent="0">
                        <a:lnSpc>
                          <a:spcPts val="1220"/>
                        </a:lnSpc>
                      </a:pPr>
                      <a:endParaRPr lang="x-none" sz="95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R="101600" indent="0" algn="r">
                        <a:lnSpc>
                          <a:spcPts val="1220"/>
                        </a:lnSpc>
                      </a:pPr>
                      <a:endParaRPr lang="x-none" sz="95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1220"/>
                        </a:lnSpc>
                      </a:pPr>
                      <a:endParaRPr lang="sr-Latn-CS" sz="950" dirty="0" smtClean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000000"/>
                    </a:solidFill>
                  </a:tcPr>
                </a:tc>
              </a:tr>
              <a:tr h="266290">
                <a:tc>
                  <a:txBody>
                    <a:bodyPr/>
                    <a:lstStyle/>
                    <a:p>
                      <a:pPr marR="101600" indent="0" algn="r">
                        <a:lnSpc>
                          <a:spcPts val="1340"/>
                        </a:lnSpc>
                      </a:pPr>
                      <a:r>
                        <a:rPr lang="x-none" sz="1200" b="1">
                          <a:solidFill>
                            <a:srgbClr val="FFFF99"/>
                          </a:solidFill>
                          <a:latin typeface="Arial"/>
                        </a:rPr>
                        <a:t>UKUPNO:</a:t>
                      </a:r>
                    </a:p>
                  </a:txBody>
                  <a:tcPr marL="0" marR="0" marT="0" marB="0" anchor="ctr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R="101600" indent="0" algn="r">
                        <a:lnSpc>
                          <a:spcPts val="1340"/>
                        </a:lnSpc>
                      </a:pPr>
                      <a:r>
                        <a:rPr lang="sr-Latn-CS" sz="1200" b="1" dirty="0" smtClean="0">
                          <a:solidFill>
                            <a:srgbClr val="FFFF99"/>
                          </a:solidFill>
                          <a:latin typeface="Arial"/>
                        </a:rPr>
                        <a:t>1.037.364.000</a:t>
                      </a:r>
                      <a:endParaRPr lang="x-none" sz="1200" b="1" dirty="0">
                        <a:solidFill>
                          <a:srgbClr val="FFFF99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800" dirty="0"/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ugaonik 1"/>
          <p:cNvSpPr/>
          <p:nvPr/>
        </p:nvSpPr>
        <p:spPr>
          <a:xfrm>
            <a:off x="683568" y="502920"/>
            <a:ext cx="7716720" cy="41148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lIns="0" tIns="0" rIns="0" bIns="0">
            <a:noAutofit/>
          </a:bodyPr>
          <a:lstStyle/>
          <a:p>
            <a:pPr indent="0" algn="ctr">
              <a:lnSpc>
                <a:spcPts val="3460"/>
              </a:lnSpc>
            </a:pPr>
            <a:r>
              <a:rPr lang="x-none" sz="3100" dirty="0">
                <a:solidFill>
                  <a:schemeClr val="bg1"/>
                </a:solidFill>
                <a:latin typeface="Arial"/>
              </a:rPr>
              <a:t>5.4. Najznačajniji </a:t>
            </a:r>
            <a:r>
              <a:rPr lang="x-none" sz="3100" dirty="0" smtClean="0">
                <a:solidFill>
                  <a:schemeClr val="bg1"/>
                </a:solidFill>
                <a:latin typeface="Arial"/>
              </a:rPr>
              <a:t>projekti</a:t>
            </a:r>
            <a:r>
              <a:rPr lang="en-US" sz="3100" dirty="0" smtClean="0">
                <a:solidFill>
                  <a:schemeClr val="bg1"/>
                </a:solidFill>
                <a:latin typeface="Arial"/>
              </a:rPr>
              <a:t> I </a:t>
            </a:r>
            <a:r>
              <a:rPr lang="en-US" sz="3100" dirty="0" err="1" smtClean="0">
                <a:solidFill>
                  <a:schemeClr val="bg1"/>
                </a:solidFill>
                <a:latin typeface="Arial"/>
              </a:rPr>
              <a:t>aktivnosti</a:t>
            </a:r>
            <a:r>
              <a:rPr lang="en-US" sz="3100" dirty="0" smtClean="0">
                <a:solidFill>
                  <a:schemeClr val="bg1"/>
                </a:solidFill>
                <a:latin typeface="Arial"/>
              </a:rPr>
              <a:t> </a:t>
            </a:r>
            <a:r>
              <a:rPr lang="x-none" sz="3100" dirty="0" smtClean="0">
                <a:solidFill>
                  <a:schemeClr val="bg1"/>
                </a:solidFill>
                <a:latin typeface="Arial"/>
              </a:rPr>
              <a:t> </a:t>
            </a:r>
            <a:r>
              <a:rPr lang="x-none" sz="3100" dirty="0">
                <a:solidFill>
                  <a:schemeClr val="bg1"/>
                </a:solidFill>
                <a:latin typeface="Arial"/>
              </a:rPr>
              <a:t>u </a:t>
            </a:r>
            <a:r>
              <a:rPr lang="x-none" sz="3100" dirty="0" smtClean="0">
                <a:solidFill>
                  <a:schemeClr val="bg1"/>
                </a:solidFill>
                <a:latin typeface="Arial"/>
              </a:rPr>
              <a:t>201</a:t>
            </a:r>
            <a:r>
              <a:rPr lang="en-US" sz="3100" dirty="0" smtClean="0">
                <a:solidFill>
                  <a:schemeClr val="bg1"/>
                </a:solidFill>
                <a:latin typeface="Arial"/>
              </a:rPr>
              <a:t>9</a:t>
            </a:r>
          </a:p>
          <a:p>
            <a:pPr indent="0" algn="ctr">
              <a:lnSpc>
                <a:spcPts val="3460"/>
              </a:lnSpc>
            </a:pPr>
            <a:endParaRPr lang="x-none" sz="3100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3" name="Pravougaonik 2"/>
          <p:cNvSpPr/>
          <p:nvPr/>
        </p:nvSpPr>
        <p:spPr>
          <a:xfrm>
            <a:off x="542544" y="1556792"/>
            <a:ext cx="7857744" cy="496855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lIns="0" tIns="0" rIns="0" bIns="0">
            <a:noAutofit/>
          </a:bodyPr>
          <a:lstStyle/>
          <a:p>
            <a:pPr marL="342900" indent="-342900">
              <a:spcAft>
                <a:spcPts val="280"/>
              </a:spcAft>
              <a:buFont typeface="Wingdings" panose="05000000000000000000" pitchFamily="2" charset="2"/>
              <a:buChar char="Ø"/>
            </a:pPr>
            <a:r>
              <a:rPr lang="x-none" sz="1600" dirty="0" smtClean="0">
                <a:solidFill>
                  <a:srgbClr val="FFFFFF"/>
                </a:solidFill>
                <a:latin typeface="Arial"/>
              </a:rPr>
              <a:t>Nastavak </a:t>
            </a:r>
            <a:r>
              <a:rPr lang="x-none" sz="1600" dirty="0">
                <a:solidFill>
                  <a:srgbClr val="FFFFFF"/>
                </a:solidFill>
                <a:latin typeface="Arial"/>
              </a:rPr>
              <a:t>realizacije projekata </a:t>
            </a:r>
            <a:r>
              <a:rPr lang="en-US" sz="1600" dirty="0" smtClean="0">
                <a:solidFill>
                  <a:srgbClr val="FFFFFF"/>
                </a:solidFill>
                <a:latin typeface="Arial"/>
              </a:rPr>
              <a:t>“</a:t>
            </a:r>
            <a:r>
              <a:rPr lang="en-US" sz="16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</a:rPr>
              <a:t>Izgradnja</a:t>
            </a:r>
            <a:r>
              <a:rPr 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</a:rPr>
              <a:t> </a:t>
            </a:r>
            <a:r>
              <a:rPr lang="en-US" sz="16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</a:rPr>
              <a:t>dečijeg</a:t>
            </a:r>
            <a:r>
              <a:rPr 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</a:rPr>
              <a:t> </a:t>
            </a:r>
            <a:r>
              <a:rPr lang="en-US" sz="16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</a:rPr>
              <a:t>vrtića</a:t>
            </a:r>
            <a:r>
              <a:rPr 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</a:rPr>
              <a:t> u </a:t>
            </a:r>
            <a:r>
              <a:rPr lang="en-US" sz="16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</a:rPr>
              <a:t>naselju</a:t>
            </a:r>
            <a:r>
              <a:rPr 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</a:rPr>
              <a:t> </a:t>
            </a:r>
            <a:r>
              <a:rPr lang="en-US" sz="16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</a:rPr>
              <a:t>Crnjevo</a:t>
            </a:r>
            <a:r>
              <a:rPr 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</a:rPr>
              <a:t> I </a:t>
            </a:r>
            <a:r>
              <a:rPr lang="en-US" sz="16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</a:rPr>
              <a:t>nabavka</a:t>
            </a:r>
            <a:r>
              <a:rPr 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</a:rPr>
              <a:t> </a:t>
            </a:r>
            <a:r>
              <a:rPr lang="en-US" sz="16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</a:rPr>
              <a:t>potrebne</a:t>
            </a:r>
            <a:r>
              <a:rPr 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</a:rPr>
              <a:t> </a:t>
            </a:r>
            <a:r>
              <a:rPr lang="en-US" sz="16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</a:rPr>
              <a:t>opreme</a:t>
            </a:r>
            <a:r>
              <a:rPr 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r>
              <a:rPr lang="x-none" sz="16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</a:rPr>
              <a:t>,</a:t>
            </a:r>
            <a:r>
              <a:rPr lang="x-none" sz="1600" dirty="0" smtClean="0">
                <a:solidFill>
                  <a:srgbClr val="FFFFFF"/>
                </a:solidFill>
                <a:latin typeface="Arial"/>
              </a:rPr>
              <a:t> </a:t>
            </a:r>
            <a:r>
              <a:rPr lang="x-none" sz="1600" dirty="0">
                <a:solidFill>
                  <a:srgbClr val="FFFFFF"/>
                </a:solidFill>
                <a:latin typeface="Arial"/>
              </a:rPr>
              <a:t>u iznosu od </a:t>
            </a:r>
            <a:r>
              <a:rPr 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</a:rPr>
              <a:t>32.200</a:t>
            </a:r>
            <a:r>
              <a:rPr lang="x-none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</a:rPr>
              <a:t>.000 </a:t>
            </a:r>
            <a:r>
              <a:rPr lang="x-none" sz="1600" dirty="0" smtClean="0">
                <a:solidFill>
                  <a:srgbClr val="FFFFFF"/>
                </a:solidFill>
                <a:latin typeface="Arial"/>
              </a:rPr>
              <a:t>dinara</a:t>
            </a:r>
            <a:r>
              <a:rPr lang="en-US" sz="1600" dirty="0" smtClean="0">
                <a:solidFill>
                  <a:srgbClr val="FFFFFF"/>
                </a:solidFill>
                <a:latin typeface="Arial"/>
              </a:rPr>
              <a:t> .</a:t>
            </a:r>
            <a:endParaRPr lang="x-none" sz="1600" dirty="0">
              <a:solidFill>
                <a:srgbClr val="FFFFFF"/>
              </a:solidFill>
              <a:latin typeface="Arial"/>
            </a:endParaRPr>
          </a:p>
          <a:p>
            <a:pPr marL="342900" indent="-342900">
              <a:spcAft>
                <a:spcPts val="280"/>
              </a:spcAft>
              <a:buFont typeface="Wingdings" panose="05000000000000000000" pitchFamily="2" charset="2"/>
              <a:buChar char="Ø"/>
            </a:pPr>
            <a:r>
              <a:rPr lang="x-none" sz="1600" dirty="0" smtClean="0">
                <a:solidFill>
                  <a:srgbClr val="FFFFFF"/>
                </a:solidFill>
                <a:latin typeface="Arial"/>
              </a:rPr>
              <a:t>Realizacija </a:t>
            </a:r>
            <a:r>
              <a:rPr lang="x-none" sz="1600" dirty="0">
                <a:solidFill>
                  <a:srgbClr val="FFFFFF"/>
                </a:solidFill>
                <a:latin typeface="Arial"/>
              </a:rPr>
              <a:t>projekta </a:t>
            </a:r>
            <a:r>
              <a:rPr lang="x-none" sz="16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</a:rPr>
              <a:t>‘</a:t>
            </a:r>
            <a:r>
              <a:rPr lang="x-none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</a:rPr>
              <a:t>’</a:t>
            </a:r>
            <a:r>
              <a:rPr lang="en-US" sz="16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</a:rPr>
              <a:t>Rekonstrukcija</a:t>
            </a:r>
            <a:r>
              <a:rPr 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</a:rPr>
              <a:t> </a:t>
            </a:r>
            <a:r>
              <a:rPr lang="en-US" sz="16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</a:rPr>
              <a:t>Njegoševe</a:t>
            </a:r>
            <a:r>
              <a:rPr 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</a:rPr>
              <a:t> </a:t>
            </a:r>
            <a:r>
              <a:rPr lang="en-US" sz="16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</a:rPr>
              <a:t>ulice</a:t>
            </a:r>
            <a:r>
              <a:rPr 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</a:rPr>
              <a:t> </a:t>
            </a:r>
            <a:r>
              <a:rPr lang="en-US" sz="1600" b="1" dirty="0" smtClean="0">
                <a:solidFill>
                  <a:srgbClr val="FFFF99"/>
                </a:solidFill>
                <a:latin typeface="Arial"/>
              </a:rPr>
              <a:t>“</a:t>
            </a:r>
            <a:r>
              <a:rPr lang="x-none" sz="1600" dirty="0" smtClean="0">
                <a:solidFill>
                  <a:srgbClr val="FFFFFF"/>
                </a:solidFill>
                <a:latin typeface="Arial"/>
              </a:rPr>
              <a:t>, </a:t>
            </a:r>
            <a:r>
              <a:rPr lang="x-none" sz="1600" dirty="0">
                <a:solidFill>
                  <a:srgbClr val="FFFFFF"/>
                </a:solidFill>
                <a:latin typeface="Arial"/>
              </a:rPr>
              <a:t>u iznosu od </a:t>
            </a:r>
            <a:r>
              <a:rPr 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</a:rPr>
              <a:t>10.000.000</a:t>
            </a:r>
            <a:r>
              <a:rPr lang="x-none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</a:rPr>
              <a:t> </a:t>
            </a:r>
            <a:r>
              <a:rPr lang="x-none" sz="1600" dirty="0">
                <a:solidFill>
                  <a:srgbClr val="FFFFFF"/>
                </a:solidFill>
                <a:latin typeface="Arial"/>
              </a:rPr>
              <a:t>dinara</a:t>
            </a:r>
          </a:p>
          <a:p>
            <a:pPr marL="342900" indent="-342900">
              <a:spcAft>
                <a:spcPts val="280"/>
              </a:spcAft>
              <a:buFont typeface="Wingdings" panose="05000000000000000000" pitchFamily="2" charset="2"/>
              <a:buChar char="Ø"/>
            </a:pPr>
            <a:r>
              <a:rPr lang="x-none" sz="1600" dirty="0" smtClean="0">
                <a:solidFill>
                  <a:srgbClr val="FFFFFF"/>
                </a:solidFill>
                <a:latin typeface="Arial"/>
              </a:rPr>
              <a:t>Realizacija </a:t>
            </a:r>
            <a:r>
              <a:rPr lang="x-none" sz="1600" dirty="0">
                <a:solidFill>
                  <a:srgbClr val="FFFFFF"/>
                </a:solidFill>
                <a:latin typeface="Arial"/>
              </a:rPr>
              <a:t>projekta </a:t>
            </a:r>
            <a:r>
              <a:rPr lang="en-US" sz="1600" dirty="0" smtClean="0">
                <a:solidFill>
                  <a:srgbClr val="FFFF99"/>
                </a:solidFill>
                <a:latin typeface="Arial"/>
              </a:rPr>
              <a:t>“</a:t>
            </a:r>
            <a:r>
              <a:rPr lang="en-US" sz="16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</a:rPr>
              <a:t>Rekonstrukcije</a:t>
            </a:r>
            <a:r>
              <a:rPr 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</a:rPr>
              <a:t> </a:t>
            </a:r>
            <a:r>
              <a:rPr lang="en-US" sz="16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</a:rPr>
              <a:t>Nušićeve</a:t>
            </a:r>
            <a:r>
              <a:rPr 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</a:rPr>
              <a:t> </a:t>
            </a:r>
            <a:r>
              <a:rPr lang="en-US" sz="16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</a:rPr>
              <a:t>ulice</a:t>
            </a:r>
            <a:r>
              <a:rPr 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</a:rPr>
              <a:t> </a:t>
            </a:r>
            <a:r>
              <a:rPr lang="en-US" sz="16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</a:rPr>
              <a:t>“</a:t>
            </a:r>
            <a:r>
              <a:rPr lang="x-none" sz="16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</a:rPr>
              <a:t>, </a:t>
            </a:r>
            <a:r>
              <a:rPr lang="x-none" sz="1600" dirty="0">
                <a:solidFill>
                  <a:srgbClr val="FFFFFF"/>
                </a:solidFill>
                <a:latin typeface="Arial"/>
              </a:rPr>
              <a:t>u iznosu od </a:t>
            </a:r>
            <a:r>
              <a:rPr lang="x-none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</a:rPr>
              <a:t>19.</a:t>
            </a:r>
            <a:r>
              <a:rPr 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</a:rPr>
              <a:t>000.000</a:t>
            </a:r>
            <a:r>
              <a:rPr lang="x-none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</a:rPr>
              <a:t> </a:t>
            </a:r>
            <a:r>
              <a:rPr lang="x-none" sz="1600" dirty="0" smtClean="0">
                <a:solidFill>
                  <a:srgbClr val="FFFFFF"/>
                </a:solidFill>
                <a:latin typeface="Arial"/>
              </a:rPr>
              <a:t>dinar</a:t>
            </a:r>
            <a:r>
              <a:rPr lang="en-US" sz="1600" dirty="0" smtClean="0">
                <a:solidFill>
                  <a:srgbClr val="FFFFFF"/>
                </a:solidFill>
                <a:latin typeface="Arial"/>
              </a:rPr>
              <a:t>a</a:t>
            </a:r>
          </a:p>
          <a:p>
            <a:pPr marL="342900" indent="-342900">
              <a:spcAft>
                <a:spcPts val="280"/>
              </a:spcAft>
              <a:buFont typeface="Wingdings" panose="05000000000000000000" pitchFamily="2" charset="2"/>
              <a:buChar char="Ø"/>
            </a:pPr>
            <a:r>
              <a:rPr lang="en-US" sz="1600" dirty="0" err="1" smtClean="0">
                <a:solidFill>
                  <a:srgbClr val="FFFFFF"/>
                </a:solidFill>
                <a:latin typeface="Arial"/>
              </a:rPr>
              <a:t>Realizacija</a:t>
            </a:r>
            <a:r>
              <a:rPr lang="en-US" sz="1600" dirty="0" smtClean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600" dirty="0" err="1" smtClean="0">
                <a:solidFill>
                  <a:srgbClr val="FFFFFF"/>
                </a:solidFill>
                <a:latin typeface="Arial"/>
              </a:rPr>
              <a:t>projekta</a:t>
            </a:r>
            <a:r>
              <a:rPr lang="en-US" sz="1600" dirty="0" smtClean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</a:rPr>
              <a:t>“</a:t>
            </a:r>
            <a:r>
              <a:rPr lang="en-US" sz="16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</a:rPr>
              <a:t>Rekonstrukcija</a:t>
            </a:r>
            <a:r>
              <a:rPr 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</a:rPr>
              <a:t> </a:t>
            </a:r>
            <a:r>
              <a:rPr lang="en-US" sz="16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</a:rPr>
              <a:t>ulice</a:t>
            </a:r>
            <a:r>
              <a:rPr 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</a:rPr>
              <a:t> Vidin </a:t>
            </a:r>
            <a:r>
              <a:rPr lang="en-US" sz="16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</a:rPr>
              <a:t>krš</a:t>
            </a:r>
            <a:r>
              <a:rPr 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</a:rPr>
              <a:t> </a:t>
            </a:r>
            <a:r>
              <a:rPr lang="en-US" sz="1600" dirty="0" smtClean="0">
                <a:solidFill>
                  <a:srgbClr val="FFFFFF"/>
                </a:solidFill>
                <a:latin typeface="Arial"/>
              </a:rPr>
              <a:t>“</a:t>
            </a:r>
            <a:r>
              <a:rPr lang="en-US" sz="1600" dirty="0" err="1" smtClean="0">
                <a:solidFill>
                  <a:srgbClr val="FFFFFF"/>
                </a:solidFill>
                <a:latin typeface="Arial"/>
              </a:rPr>
              <a:t>prva</a:t>
            </a:r>
            <a:r>
              <a:rPr lang="en-US" sz="1600" dirty="0" smtClean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600" dirty="0" err="1" smtClean="0">
                <a:solidFill>
                  <a:srgbClr val="FFFFFF"/>
                </a:solidFill>
                <a:latin typeface="Arial"/>
              </a:rPr>
              <a:t>faza</a:t>
            </a:r>
            <a:r>
              <a:rPr lang="en-US" sz="1600" dirty="0" smtClean="0">
                <a:solidFill>
                  <a:srgbClr val="FFFFFF"/>
                </a:solidFill>
                <a:latin typeface="Arial"/>
              </a:rPr>
              <a:t> u </a:t>
            </a:r>
            <a:r>
              <a:rPr lang="en-US" sz="1600" dirty="0" err="1" smtClean="0">
                <a:solidFill>
                  <a:srgbClr val="FFFFFF"/>
                </a:solidFill>
                <a:latin typeface="Arial"/>
              </a:rPr>
              <a:t>iznosu</a:t>
            </a:r>
            <a:r>
              <a:rPr lang="en-US" sz="1600" dirty="0" smtClean="0">
                <a:solidFill>
                  <a:srgbClr val="FFFFFF"/>
                </a:solidFill>
                <a:latin typeface="Arial"/>
              </a:rPr>
              <a:t> od </a:t>
            </a:r>
            <a:r>
              <a:rPr 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</a:rPr>
              <a:t>8.000.000</a:t>
            </a:r>
            <a:r>
              <a:rPr lang="en-US" sz="1600" dirty="0" smtClean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600" dirty="0" err="1" smtClean="0">
                <a:solidFill>
                  <a:srgbClr val="FFFFFF"/>
                </a:solidFill>
                <a:latin typeface="Arial"/>
              </a:rPr>
              <a:t>dinara</a:t>
            </a:r>
            <a:endParaRPr lang="en-US" sz="1600" dirty="0" smtClean="0">
              <a:solidFill>
                <a:srgbClr val="FFFFFF"/>
              </a:solidFill>
              <a:latin typeface="Arial"/>
            </a:endParaRPr>
          </a:p>
          <a:p>
            <a:pPr marL="342900" indent="-342900">
              <a:spcAft>
                <a:spcPts val="280"/>
              </a:spcAft>
              <a:buFont typeface="Wingdings" panose="05000000000000000000" pitchFamily="2" charset="2"/>
              <a:buChar char="Ø"/>
            </a:pPr>
            <a:r>
              <a:rPr lang="en-US" sz="1600" dirty="0" err="1" smtClean="0">
                <a:solidFill>
                  <a:srgbClr val="FFFFFF"/>
                </a:solidFill>
                <a:latin typeface="Arial"/>
              </a:rPr>
              <a:t>Rekonstrukcija</a:t>
            </a:r>
            <a:r>
              <a:rPr lang="en-US" sz="1600" dirty="0" smtClean="0">
                <a:solidFill>
                  <a:srgbClr val="FFFFFF"/>
                </a:solidFill>
                <a:latin typeface="Arial"/>
              </a:rPr>
              <a:t>  </a:t>
            </a:r>
            <a:r>
              <a:rPr lang="en-US" sz="1600" dirty="0" err="1" smtClean="0">
                <a:solidFill>
                  <a:srgbClr val="FFFFFF"/>
                </a:solidFill>
                <a:latin typeface="Arial"/>
              </a:rPr>
              <a:t>kraka</a:t>
            </a:r>
            <a:r>
              <a:rPr lang="en-US" sz="1600" dirty="0" smtClean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600" dirty="0" err="1" smtClean="0">
                <a:solidFill>
                  <a:srgbClr val="FFFFFF"/>
                </a:solidFill>
                <a:latin typeface="Arial"/>
              </a:rPr>
              <a:t>ulice</a:t>
            </a:r>
            <a:r>
              <a:rPr lang="en-US" sz="1600" dirty="0" smtClean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6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</a:rPr>
              <a:t>Druge</a:t>
            </a:r>
            <a:r>
              <a:rPr lang="en-US" sz="16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</a:rPr>
              <a:t> </a:t>
            </a:r>
            <a:r>
              <a:rPr lang="en-US" sz="16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</a:rPr>
              <a:t>proleterske</a:t>
            </a:r>
            <a:r>
              <a:rPr lang="en-US" sz="16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</a:rPr>
              <a:t> brigade </a:t>
            </a:r>
            <a:r>
              <a:rPr lang="en-US" sz="1600" dirty="0" smtClean="0">
                <a:solidFill>
                  <a:srgbClr val="FFFFFF"/>
                </a:solidFill>
                <a:latin typeface="Arial"/>
              </a:rPr>
              <a:t>u </a:t>
            </a:r>
            <a:r>
              <a:rPr lang="en-US" sz="1600" dirty="0" err="1" smtClean="0">
                <a:solidFill>
                  <a:srgbClr val="FFFFFF"/>
                </a:solidFill>
                <a:latin typeface="Arial"/>
              </a:rPr>
              <a:t>iznosu</a:t>
            </a:r>
            <a:r>
              <a:rPr lang="en-US" sz="1600" dirty="0" smtClean="0">
                <a:solidFill>
                  <a:srgbClr val="FFFFFF"/>
                </a:solidFill>
                <a:latin typeface="Arial"/>
              </a:rPr>
              <a:t> od </a:t>
            </a:r>
            <a:r>
              <a:rPr 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</a:rPr>
              <a:t>8.700.000</a:t>
            </a:r>
            <a:r>
              <a:rPr lang="en-US" sz="1600" dirty="0" smtClean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600" dirty="0" err="1" smtClean="0">
                <a:solidFill>
                  <a:srgbClr val="FFFFFF"/>
                </a:solidFill>
                <a:latin typeface="Arial"/>
              </a:rPr>
              <a:t>dinara</a:t>
            </a:r>
            <a:r>
              <a:rPr lang="en-US" sz="1600" dirty="0" smtClean="0">
                <a:solidFill>
                  <a:srgbClr val="FFFFFF"/>
                </a:solidFill>
                <a:latin typeface="Arial"/>
              </a:rPr>
              <a:t>.</a:t>
            </a:r>
          </a:p>
          <a:p>
            <a:pPr marL="342900" indent="-342900">
              <a:spcAft>
                <a:spcPts val="280"/>
              </a:spcAft>
              <a:buFont typeface="Wingdings" panose="05000000000000000000" pitchFamily="2" charset="2"/>
              <a:buChar char="Ø"/>
            </a:pPr>
            <a:r>
              <a:rPr lang="en-US" sz="16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</a:rPr>
              <a:t>Rekonstrukcija</a:t>
            </a:r>
            <a:r>
              <a:rPr lang="en-US" sz="16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</a:rPr>
              <a:t> </a:t>
            </a:r>
            <a:r>
              <a:rPr lang="en-US" sz="16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</a:rPr>
              <a:t>ulice</a:t>
            </a:r>
            <a:r>
              <a:rPr lang="en-US" sz="16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</a:rPr>
              <a:t> Petra </a:t>
            </a:r>
            <a:r>
              <a:rPr lang="en-US" sz="16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</a:rPr>
              <a:t>Bojovića</a:t>
            </a:r>
            <a:r>
              <a:rPr lang="en-US" sz="16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</a:rPr>
              <a:t> </a:t>
            </a:r>
            <a:r>
              <a:rPr lang="en-US" sz="1600" dirty="0" smtClean="0">
                <a:solidFill>
                  <a:srgbClr val="FFFFFF"/>
                </a:solidFill>
                <a:latin typeface="Arial"/>
              </a:rPr>
              <a:t>u </a:t>
            </a:r>
            <a:r>
              <a:rPr lang="en-US" sz="1600" dirty="0" err="1" smtClean="0">
                <a:solidFill>
                  <a:srgbClr val="FFFFFF"/>
                </a:solidFill>
                <a:latin typeface="Arial"/>
              </a:rPr>
              <a:t>naselju</a:t>
            </a:r>
            <a:r>
              <a:rPr lang="en-US" sz="1600" dirty="0" smtClean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600" dirty="0" err="1" smtClean="0">
                <a:solidFill>
                  <a:srgbClr val="FFFFFF"/>
                </a:solidFill>
                <a:latin typeface="Arial"/>
              </a:rPr>
              <a:t>Crnjevo</a:t>
            </a:r>
            <a:r>
              <a:rPr lang="en-US" sz="1600" dirty="0" smtClean="0">
                <a:solidFill>
                  <a:srgbClr val="FFFFFF"/>
                </a:solidFill>
                <a:latin typeface="Arial"/>
              </a:rPr>
              <a:t> u </a:t>
            </a:r>
            <a:r>
              <a:rPr lang="en-US" sz="1600" dirty="0" err="1" smtClean="0">
                <a:solidFill>
                  <a:srgbClr val="FFFFFF"/>
                </a:solidFill>
                <a:latin typeface="Arial"/>
              </a:rPr>
              <a:t>iznosu</a:t>
            </a:r>
            <a:r>
              <a:rPr lang="en-US" sz="1600" dirty="0" smtClean="0">
                <a:solidFill>
                  <a:srgbClr val="FFFFFF"/>
                </a:solidFill>
                <a:latin typeface="Arial"/>
              </a:rPr>
              <a:t> od </a:t>
            </a:r>
            <a:r>
              <a:rPr 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</a:rPr>
              <a:t>3.700.000 </a:t>
            </a:r>
            <a:r>
              <a:rPr lang="en-US" sz="1600" dirty="0" err="1" smtClean="0">
                <a:solidFill>
                  <a:srgbClr val="FFFFFF"/>
                </a:solidFill>
                <a:latin typeface="Arial"/>
              </a:rPr>
              <a:t>dinara</a:t>
            </a:r>
            <a:r>
              <a:rPr lang="en-US" sz="1600" dirty="0" smtClean="0">
                <a:solidFill>
                  <a:srgbClr val="FFFFFF"/>
                </a:solidFill>
                <a:latin typeface="Arial"/>
              </a:rPr>
              <a:t>.</a:t>
            </a:r>
            <a:endParaRPr lang="x-none" sz="1600" dirty="0">
              <a:solidFill>
                <a:srgbClr val="FFFFFF"/>
              </a:solidFill>
              <a:latin typeface="Arial"/>
            </a:endParaRPr>
          </a:p>
          <a:p>
            <a:pPr marL="342900" indent="-342900">
              <a:spcAft>
                <a:spcPts val="280"/>
              </a:spcAft>
              <a:buFont typeface="Wingdings" panose="05000000000000000000" pitchFamily="2" charset="2"/>
              <a:buChar char="Ø"/>
            </a:pPr>
            <a:r>
              <a:rPr lang="x-none" sz="1600" dirty="0" smtClean="0">
                <a:solidFill>
                  <a:srgbClr val="FFFFFF"/>
                </a:solidFill>
                <a:latin typeface="Arial"/>
              </a:rPr>
              <a:t>Realizacija </a:t>
            </a:r>
            <a:r>
              <a:rPr lang="x-none" sz="1600" dirty="0">
                <a:solidFill>
                  <a:srgbClr val="FFFFFF"/>
                </a:solidFill>
                <a:latin typeface="Arial"/>
              </a:rPr>
              <a:t>projekata </a:t>
            </a:r>
            <a:r>
              <a:rPr 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</a:rPr>
              <a:t>“</a:t>
            </a:r>
            <a:r>
              <a:rPr lang="en-US" sz="16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</a:rPr>
              <a:t>Rekonstrukcija</a:t>
            </a:r>
            <a:r>
              <a:rPr 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</a:rPr>
              <a:t> </a:t>
            </a:r>
            <a:r>
              <a:rPr lang="en-US" sz="16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</a:rPr>
              <a:t>ulice</a:t>
            </a:r>
            <a:r>
              <a:rPr 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</a:rPr>
              <a:t> </a:t>
            </a:r>
            <a:r>
              <a:rPr lang="en-US" sz="16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</a:rPr>
              <a:t>Miloša</a:t>
            </a:r>
            <a:r>
              <a:rPr 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</a:rPr>
              <a:t> </a:t>
            </a:r>
            <a:r>
              <a:rPr lang="en-US" sz="16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</a:rPr>
              <a:t>Đelkapića</a:t>
            </a:r>
            <a:r>
              <a:rPr 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</a:rPr>
              <a:t> </a:t>
            </a:r>
            <a:r>
              <a:rPr lang="en-US" sz="1600" b="1" dirty="0" smtClean="0">
                <a:solidFill>
                  <a:srgbClr val="FFFF99"/>
                </a:solidFill>
                <a:latin typeface="Arial"/>
              </a:rPr>
              <a:t>“ </a:t>
            </a:r>
            <a:r>
              <a:rPr lang="en-US" sz="1600" dirty="0" err="1" smtClean="0">
                <a:solidFill>
                  <a:schemeClr val="bg1"/>
                </a:solidFill>
                <a:latin typeface="Arial"/>
              </a:rPr>
              <a:t>prva</a:t>
            </a:r>
            <a:r>
              <a:rPr lang="en-US" sz="1600" dirty="0" smtClean="0">
                <a:solidFill>
                  <a:schemeClr val="bg1"/>
                </a:solidFill>
                <a:latin typeface="Arial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Arial"/>
              </a:rPr>
              <a:t>faza</a:t>
            </a:r>
            <a:r>
              <a:rPr lang="en-US" sz="1600" dirty="0" smtClean="0">
                <a:solidFill>
                  <a:schemeClr val="bg1"/>
                </a:solidFill>
                <a:latin typeface="Arial"/>
              </a:rPr>
              <a:t> u </a:t>
            </a:r>
            <a:r>
              <a:rPr lang="en-US" sz="1600" dirty="0" err="1" smtClean="0">
                <a:solidFill>
                  <a:schemeClr val="bg1"/>
                </a:solidFill>
                <a:latin typeface="Arial"/>
              </a:rPr>
              <a:t>iznosu</a:t>
            </a:r>
            <a:r>
              <a:rPr lang="en-US" sz="1600" dirty="0" smtClean="0">
                <a:solidFill>
                  <a:schemeClr val="bg1"/>
                </a:solidFill>
                <a:latin typeface="Arial"/>
              </a:rPr>
              <a:t> od </a:t>
            </a:r>
            <a:r>
              <a:rPr 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</a:rPr>
              <a:t>7.300.000 </a:t>
            </a:r>
            <a:r>
              <a:rPr lang="en-US" sz="16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</a:rPr>
              <a:t>dinara</a:t>
            </a:r>
            <a:r>
              <a:rPr lang="en-US" sz="1600" b="1" dirty="0" smtClean="0">
                <a:solidFill>
                  <a:srgbClr val="FFFF99"/>
                </a:solidFill>
                <a:latin typeface="Arial"/>
              </a:rPr>
              <a:t>.</a:t>
            </a:r>
          </a:p>
          <a:p>
            <a:pPr marL="342900" indent="-342900">
              <a:spcAft>
                <a:spcPts val="280"/>
              </a:spcAft>
              <a:buFont typeface="Wingdings" panose="05000000000000000000" pitchFamily="2" charset="2"/>
              <a:buChar char="Ø"/>
            </a:pPr>
            <a:r>
              <a:rPr lang="en-US" sz="1600" dirty="0" err="1" smtClean="0">
                <a:solidFill>
                  <a:schemeClr val="bg1"/>
                </a:solidFill>
                <a:latin typeface="Arial"/>
              </a:rPr>
              <a:t>Rekonstrukcija</a:t>
            </a:r>
            <a:r>
              <a:rPr lang="en-US" sz="1600" dirty="0" smtClean="0">
                <a:solidFill>
                  <a:schemeClr val="bg1"/>
                </a:solidFill>
                <a:latin typeface="Arial"/>
              </a:rPr>
              <a:t> </a:t>
            </a:r>
            <a:r>
              <a:rPr lang="en-US" sz="16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</a:rPr>
              <a:t>Karađorđeve</a:t>
            </a:r>
            <a:r>
              <a:rPr lang="en-US" sz="16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</a:rPr>
              <a:t> </a:t>
            </a:r>
            <a:r>
              <a:rPr lang="en-US" sz="16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</a:rPr>
              <a:t>ulice</a:t>
            </a:r>
            <a:r>
              <a:rPr lang="en-US" sz="16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</a:rPr>
              <a:t> </a:t>
            </a:r>
            <a:r>
              <a:rPr lang="en-US" sz="16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</a:rPr>
              <a:t>krak</a:t>
            </a:r>
            <a:r>
              <a:rPr lang="en-US" sz="16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</a:rPr>
              <a:t> 1 I 2 </a:t>
            </a:r>
            <a:r>
              <a:rPr lang="en-US" sz="1600" dirty="0" err="1" smtClean="0">
                <a:solidFill>
                  <a:schemeClr val="bg1"/>
                </a:solidFill>
                <a:latin typeface="Arial"/>
              </a:rPr>
              <a:t>ukupne</a:t>
            </a:r>
            <a:r>
              <a:rPr lang="en-US" sz="1600" dirty="0" smtClean="0">
                <a:solidFill>
                  <a:schemeClr val="bg1"/>
                </a:solidFill>
                <a:latin typeface="Arial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Arial"/>
              </a:rPr>
              <a:t>vrednosti</a:t>
            </a:r>
            <a:r>
              <a:rPr lang="en-US" sz="1600" dirty="0" smtClean="0">
                <a:solidFill>
                  <a:schemeClr val="bg1"/>
                </a:solidFill>
                <a:latin typeface="Arial"/>
              </a:rPr>
              <a:t> </a:t>
            </a:r>
            <a:r>
              <a:rPr lang="en-US" sz="16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</a:rPr>
              <a:t>2.500.000 </a:t>
            </a:r>
            <a:r>
              <a:rPr lang="en-US" sz="16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</a:rPr>
              <a:t>dinara</a:t>
            </a:r>
            <a:endParaRPr lang="en-US" sz="1600" b="1" dirty="0" smtClean="0">
              <a:solidFill>
                <a:schemeClr val="accent6">
                  <a:lumMod val="60000"/>
                  <a:lumOff val="40000"/>
                </a:schemeClr>
              </a:solidFill>
              <a:latin typeface="Arial"/>
            </a:endParaRPr>
          </a:p>
          <a:p>
            <a:pPr marL="342900" indent="-342900">
              <a:spcAft>
                <a:spcPts val="280"/>
              </a:spcAft>
              <a:buFont typeface="Wingdings" panose="05000000000000000000" pitchFamily="2" charset="2"/>
              <a:buChar char="Ø"/>
            </a:pPr>
            <a:r>
              <a:rPr lang="en-US" sz="16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</a:rPr>
              <a:t>Izgradnja</a:t>
            </a:r>
            <a:r>
              <a:rPr 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</a:rPr>
              <a:t> </a:t>
            </a:r>
            <a:r>
              <a:rPr lang="en-US" sz="16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</a:rPr>
              <a:t>nekategorisanih</a:t>
            </a:r>
            <a:r>
              <a:rPr 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</a:rPr>
              <a:t> </a:t>
            </a:r>
            <a:r>
              <a:rPr lang="en-US" sz="16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</a:rPr>
              <a:t>puteva</a:t>
            </a:r>
            <a:r>
              <a:rPr 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</a:rPr>
              <a:t> </a:t>
            </a:r>
            <a:r>
              <a:rPr lang="en-US" sz="16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</a:rPr>
              <a:t>uz</a:t>
            </a:r>
            <a:r>
              <a:rPr 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</a:rPr>
              <a:t> </a:t>
            </a:r>
            <a:r>
              <a:rPr lang="en-US" sz="16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</a:rPr>
              <a:t>učešće</a:t>
            </a:r>
            <a:r>
              <a:rPr 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</a:rPr>
              <a:t> </a:t>
            </a:r>
            <a:r>
              <a:rPr lang="en-US" sz="16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</a:rPr>
              <a:t>građana</a:t>
            </a:r>
            <a:r>
              <a:rPr 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</a:rPr>
              <a:t> </a:t>
            </a:r>
            <a:r>
              <a:rPr lang="en-US" sz="1600" b="1" dirty="0" smtClean="0">
                <a:solidFill>
                  <a:schemeClr val="bg1"/>
                </a:solidFill>
                <a:latin typeface="Arial"/>
              </a:rPr>
              <a:t>u </a:t>
            </a:r>
            <a:r>
              <a:rPr lang="en-US" sz="1600" b="1" dirty="0" err="1" smtClean="0">
                <a:solidFill>
                  <a:schemeClr val="bg1"/>
                </a:solidFill>
                <a:latin typeface="Arial"/>
              </a:rPr>
              <a:t>ukupnoj</a:t>
            </a:r>
            <a:r>
              <a:rPr lang="en-US" sz="1600" b="1" dirty="0" smtClean="0">
                <a:solidFill>
                  <a:schemeClr val="bg1"/>
                </a:solidFill>
                <a:latin typeface="Arial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Arial"/>
              </a:rPr>
              <a:t>vrednosti</a:t>
            </a:r>
            <a:r>
              <a:rPr lang="en-US" sz="1600" b="1" dirty="0" smtClean="0">
                <a:solidFill>
                  <a:schemeClr val="bg1"/>
                </a:solidFill>
                <a:latin typeface="Arial"/>
              </a:rPr>
              <a:t> od </a:t>
            </a:r>
            <a:r>
              <a:rPr 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</a:rPr>
              <a:t>60.000.000 </a:t>
            </a:r>
            <a:r>
              <a:rPr lang="en-US" sz="16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</a:rPr>
              <a:t>dinara</a:t>
            </a:r>
            <a:r>
              <a:rPr 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</a:rPr>
              <a:t>.</a:t>
            </a:r>
          </a:p>
          <a:p>
            <a:pPr marL="285750" indent="-285750">
              <a:spcAft>
                <a:spcPts val="280"/>
              </a:spcAft>
              <a:buFont typeface="Arial" panose="020B0604020202020204" pitchFamily="34" charset="0"/>
              <a:buChar char="•"/>
            </a:pPr>
            <a:endParaRPr lang="en-US" sz="1600" b="1" dirty="0" smtClean="0">
              <a:solidFill>
                <a:schemeClr val="accent6">
                  <a:lumMod val="60000"/>
                  <a:lumOff val="40000"/>
                </a:schemeClr>
              </a:solidFill>
              <a:latin typeface="Arial"/>
            </a:endParaRPr>
          </a:p>
          <a:p>
            <a:pPr marL="342900" indent="-342900">
              <a:lnSpc>
                <a:spcPts val="1920"/>
              </a:lnSpc>
              <a:spcAft>
                <a:spcPts val="280"/>
              </a:spcAft>
              <a:buFont typeface="Arial" panose="020B0604020202020204" pitchFamily="34" charset="0"/>
              <a:buChar char="•"/>
            </a:pPr>
            <a:endParaRPr lang="en-US" sz="1600" b="1" dirty="0" smtClean="0">
              <a:solidFill>
                <a:schemeClr val="accent6">
                  <a:lumMod val="60000"/>
                  <a:lumOff val="40000"/>
                </a:schemeClr>
              </a:solidFill>
              <a:latin typeface="Arial"/>
            </a:endParaRPr>
          </a:p>
          <a:p>
            <a:pPr marL="190500" indent="-190500">
              <a:lnSpc>
                <a:spcPts val="1920"/>
              </a:lnSpc>
            </a:pPr>
            <a:endParaRPr lang="en-US" sz="1600" dirty="0" smtClean="0">
              <a:solidFill>
                <a:srgbClr val="FFFFFF"/>
              </a:solidFill>
              <a:latin typeface="Arial"/>
            </a:endParaRPr>
          </a:p>
          <a:p>
            <a:pPr marL="190500" indent="-190500">
              <a:lnSpc>
                <a:spcPts val="1920"/>
              </a:lnSpc>
            </a:pPr>
            <a:endParaRPr lang="x-none" sz="1600" dirty="0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45719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pPr>
              <a:lnSpc>
                <a:spcPts val="3460"/>
              </a:lnSpc>
            </a:pP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400" dirty="0" smtClean="0">
                <a:solidFill>
                  <a:schemeClr val="bg1"/>
                </a:solidFill>
                <a:latin typeface="Arial"/>
                <a:ea typeface="+mn-ea"/>
                <a:cs typeface="+mn-cs"/>
              </a:rPr>
              <a:t>5.4</a:t>
            </a:r>
            <a:r>
              <a:rPr lang="en-US" sz="3400" dirty="0">
                <a:solidFill>
                  <a:schemeClr val="bg1"/>
                </a:solidFill>
                <a:latin typeface="Arial"/>
                <a:ea typeface="+mn-ea"/>
                <a:cs typeface="+mn-cs"/>
              </a:rPr>
              <a:t>. </a:t>
            </a:r>
            <a:r>
              <a:rPr lang="en-US" sz="3400" dirty="0" err="1">
                <a:solidFill>
                  <a:schemeClr val="bg1"/>
                </a:solidFill>
                <a:latin typeface="Arial"/>
                <a:ea typeface="+mn-ea"/>
                <a:cs typeface="+mn-cs"/>
              </a:rPr>
              <a:t>Najznačajniji</a:t>
            </a:r>
            <a:r>
              <a:rPr lang="en-US" sz="3400" dirty="0">
                <a:solidFill>
                  <a:schemeClr val="bg1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3400" dirty="0" err="1" smtClean="0">
                <a:solidFill>
                  <a:schemeClr val="bg1"/>
                </a:solidFill>
                <a:latin typeface="Arial"/>
                <a:ea typeface="+mn-ea"/>
                <a:cs typeface="+mn-cs"/>
              </a:rPr>
              <a:t>projekti</a:t>
            </a:r>
            <a:r>
              <a:rPr lang="en-US" sz="3400" dirty="0" smtClean="0">
                <a:solidFill>
                  <a:schemeClr val="bg1"/>
                </a:solidFill>
                <a:latin typeface="Arial"/>
                <a:ea typeface="+mn-ea"/>
                <a:cs typeface="+mn-cs"/>
              </a:rPr>
              <a:t> I </a:t>
            </a:r>
            <a:r>
              <a:rPr lang="en-US" sz="3400" dirty="0" err="1" smtClean="0">
                <a:solidFill>
                  <a:schemeClr val="bg1"/>
                </a:solidFill>
                <a:latin typeface="Arial"/>
                <a:ea typeface="+mn-ea"/>
                <a:cs typeface="+mn-cs"/>
              </a:rPr>
              <a:t>aktivnosti</a:t>
            </a:r>
            <a:r>
              <a:rPr lang="en-US" sz="3400" dirty="0" smtClean="0">
                <a:solidFill>
                  <a:schemeClr val="bg1"/>
                </a:solidFill>
                <a:latin typeface="Arial"/>
                <a:ea typeface="+mn-ea"/>
                <a:cs typeface="+mn-cs"/>
              </a:rPr>
              <a:t> u 2019</a:t>
            </a:r>
            <a:endParaRPr lang="en-US" sz="3400" dirty="0">
              <a:solidFill>
                <a:schemeClr val="bg1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459797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Izgradnja</a:t>
            </a: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dela</a:t>
            </a: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vodovoda</a:t>
            </a:r>
            <a:r>
              <a:rPr lang="en-US" sz="16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sz="16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naselju</a:t>
            </a:r>
            <a:r>
              <a:rPr lang="en-US" sz="16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Dubrava</a:t>
            </a:r>
            <a:r>
              <a:rPr lang="en-US" sz="16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ukupne</a:t>
            </a: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vrednosti</a:t>
            </a: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9.417.000 </a:t>
            </a:r>
            <a:r>
              <a:rPr lang="en-US" sz="16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dinara</a:t>
            </a: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Realizacija</a:t>
            </a: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projekta</a:t>
            </a: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rekunstrukcije</a:t>
            </a:r>
            <a:r>
              <a:rPr lang="en-US" sz="16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n-US" sz="16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energetske</a:t>
            </a:r>
            <a:r>
              <a:rPr lang="en-US" sz="16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efikasnosti</a:t>
            </a:r>
            <a:r>
              <a:rPr lang="en-US" sz="16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OŠ “</a:t>
            </a:r>
            <a:r>
              <a:rPr lang="en-US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Nedeljko</a:t>
            </a: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Košanin</a:t>
            </a: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 </a:t>
            </a:r>
            <a:r>
              <a:rPr lang="en-US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Devići</a:t>
            </a: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  </a:t>
            </a:r>
            <a:r>
              <a:rPr lang="en-US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vrednosti</a:t>
            </a: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od </a:t>
            </a:r>
            <a:r>
              <a:rPr lang="en-US" sz="16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6.000.000 </a:t>
            </a:r>
            <a:r>
              <a:rPr lang="en-US" sz="16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dinara</a:t>
            </a:r>
            <a:endParaRPr lang="en-US" sz="1600" b="1" dirty="0">
              <a:solidFill>
                <a:schemeClr val="accent6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Izgradnja</a:t>
            </a: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atmosferskog</a:t>
            </a:r>
            <a:r>
              <a:rPr lang="en-US" sz="16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kolektora</a:t>
            </a:r>
            <a:r>
              <a:rPr lang="en-US" sz="16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sz="16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Ulici</a:t>
            </a:r>
            <a:r>
              <a:rPr lang="en-US" sz="16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Miljka</a:t>
            </a:r>
            <a:r>
              <a:rPr lang="en-US" sz="16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Savića</a:t>
            </a: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ukupne</a:t>
            </a: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vrednosti</a:t>
            </a: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4.100.000 </a:t>
            </a:r>
            <a:r>
              <a:rPr lang="en-US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dinara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x-none" sz="16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Realizacija</a:t>
            </a:r>
            <a:r>
              <a:rPr lang="en-US" sz="16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aktivnosti</a:t>
            </a:r>
            <a:r>
              <a:rPr lang="en-US" sz="16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x-none" sz="16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projekata u okviru socijalne i dečije zaštite</a:t>
            </a:r>
            <a:r>
              <a:rPr lang="x-none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koja obuhvata pomoć </a:t>
            </a:r>
            <a:r>
              <a:rPr lang="x-none" sz="16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najstarijima,</a:t>
            </a:r>
            <a:r>
              <a:rPr lang="en-US" sz="1600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nezaposlenim</a:t>
            </a:r>
            <a:r>
              <a:rPr lang="en-US" sz="16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porodiljama</a:t>
            </a:r>
            <a:r>
              <a:rPr lang="en-US" sz="16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,</a:t>
            </a:r>
            <a:r>
              <a:rPr lang="x-none" sz="16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x-none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vantelesnu oplodnju, pomoć </a:t>
            </a:r>
            <a:r>
              <a:rPr lang="x-none" sz="16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najsiromašnijima</a:t>
            </a:r>
            <a:r>
              <a:rPr lang="en-US" sz="16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,</a:t>
            </a:r>
            <a:r>
              <a:rPr lang="en-US" sz="1600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invalidnim</a:t>
            </a:r>
            <a:r>
              <a:rPr lang="en-US" sz="16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licima</a:t>
            </a:r>
            <a:r>
              <a:rPr lang="x-none" sz="16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x-none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kao i pomoć izbeglim i interno raseljenim licima na teritoriji </a:t>
            </a:r>
            <a:r>
              <a:rPr lang="en-US" sz="1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opštine</a:t>
            </a: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Ivanjica</a:t>
            </a:r>
            <a:r>
              <a:rPr lang="x-none" sz="16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1600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stipendije</a:t>
            </a:r>
            <a:r>
              <a:rPr lang="en-US" sz="16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n-US" sz="1600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pomoć</a:t>
            </a:r>
            <a:r>
              <a:rPr lang="en-US" sz="16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porodicama</a:t>
            </a:r>
            <a:r>
              <a:rPr lang="en-US" sz="16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đaka</a:t>
            </a:r>
            <a:r>
              <a:rPr lang="en-US" sz="16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prvaka</a:t>
            </a:r>
            <a:r>
              <a:rPr lang="en-US" sz="16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x-none" sz="16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x-none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 iznosu </a:t>
            </a:r>
            <a:r>
              <a:rPr lang="x-none" sz="16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</a:t>
            </a:r>
            <a:r>
              <a:rPr lang="en-US" sz="16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53.200.000 </a:t>
            </a:r>
            <a:r>
              <a:rPr lang="x-none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dinara</a:t>
            </a:r>
            <a:r>
              <a:rPr 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x-none" sz="1600" b="1" dirty="0">
              <a:solidFill>
                <a:schemeClr val="accent6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8394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avougaonik 5"/>
          <p:cNvSpPr/>
          <p:nvPr/>
        </p:nvSpPr>
        <p:spPr>
          <a:xfrm>
            <a:off x="582168" y="3214686"/>
            <a:ext cx="7973568" cy="125368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2856"/>
              </a:lnSpc>
            </a:pPr>
            <a:endParaRPr lang="sr-Latn-CS" sz="2100" b="1" dirty="0" smtClean="0">
              <a:solidFill>
                <a:srgbClr val="FFCC66"/>
              </a:solidFill>
              <a:latin typeface="Arial"/>
            </a:endParaRPr>
          </a:p>
          <a:p>
            <a:pPr indent="0" algn="ctr">
              <a:lnSpc>
                <a:spcPts val="2856"/>
              </a:lnSpc>
            </a:pPr>
            <a:r>
              <a:rPr lang="x-none" sz="2100" b="1" smtClean="0">
                <a:solidFill>
                  <a:schemeClr val="bg1"/>
                </a:solidFill>
                <a:latin typeface="Arial"/>
              </a:rPr>
              <a:t>Dobro </a:t>
            </a:r>
            <a:r>
              <a:rPr lang="x-none" sz="2100" b="1">
                <a:solidFill>
                  <a:schemeClr val="bg1"/>
                </a:solidFill>
                <a:latin typeface="Arial"/>
              </a:rPr>
              <a:t>utvrđen budžet je preduslov za realizaciju javnih politika stoga pozivamo sve naše sugrađane da se odgovorno uključe u budžetske procese i doprinesu efektivnoj, ekonomičnoj i efikasnoj upotrebi javnih sredstava u ostvarivanju ciljeva koji su ovim budžetom</a:t>
            </a:r>
          </a:p>
          <a:p>
            <a:pPr indent="0" algn="ctr">
              <a:lnSpc>
                <a:spcPts val="2856"/>
              </a:lnSpc>
            </a:pPr>
            <a:r>
              <a:rPr lang="x-none" sz="2100" b="1">
                <a:solidFill>
                  <a:schemeClr val="bg1"/>
                </a:solidFill>
                <a:latin typeface="Arial"/>
              </a:rPr>
              <a:t>postavljeni</a:t>
            </a:r>
            <a:r>
              <a:rPr lang="x-none" sz="2100" b="1">
                <a:solidFill>
                  <a:srgbClr val="FFFF99"/>
                </a:solidFill>
                <a:latin typeface="Arial"/>
              </a:rPr>
              <a:t>.</a:t>
            </a:r>
          </a:p>
        </p:txBody>
      </p:sp>
      <p:sp>
        <p:nvSpPr>
          <p:cNvPr id="8" name="Pravougaonik 7"/>
          <p:cNvSpPr/>
          <p:nvPr/>
        </p:nvSpPr>
        <p:spPr>
          <a:xfrm>
            <a:off x="1714480" y="5715016"/>
            <a:ext cx="5721096" cy="29565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1104"/>
              </a:lnSpc>
            </a:pPr>
            <a:endParaRPr lang="x-none" sz="950" b="1" i="1">
              <a:solidFill>
                <a:srgbClr val="393637"/>
              </a:solidFill>
              <a:latin typeface="Arial Narrow"/>
            </a:endParaRPr>
          </a:p>
        </p:txBody>
      </p:sp>
      <p:pic>
        <p:nvPicPr>
          <p:cNvPr id="5" name="Picture 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84368" y="5466441"/>
            <a:ext cx="878752" cy="79280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286116" y="357166"/>
            <a:ext cx="2928958" cy="31432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orthographicFront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Latn-CS" b="1" i="1" dirty="0" smtClean="0">
                <a:solidFill>
                  <a:schemeClr val="bg1"/>
                </a:solidFill>
              </a:rPr>
              <a:t>Opština Ivanjica</a:t>
            </a:r>
            <a:endParaRPr lang="sr-Latn-CS" b="1" i="1" dirty="0">
              <a:solidFill>
                <a:schemeClr val="bg1"/>
              </a:solidFill>
            </a:endParaRPr>
          </a:p>
        </p:txBody>
      </p:sp>
      <p:pic>
        <p:nvPicPr>
          <p:cNvPr id="34827" name="Picture 11" descr="P628007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4286256"/>
            <a:ext cx="2602608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833" name="Picture 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29652" y="6281737"/>
            <a:ext cx="571500" cy="5762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11" name="Slika 10" descr="ivanjica nusic_620x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4214818"/>
            <a:ext cx="2549620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Slika 11" descr="zdravstvena-moc-sicusne-vocke-malina-slika-14871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4678" y="4214818"/>
            <a:ext cx="2682281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4" descr="https://media1.picsearch.com/is?uCi4xx_AdstQ3Yy3mEt6eto3WjBsVVm410NpEJkRyNw&amp;height=25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15074" y="1643050"/>
            <a:ext cx="2460549" cy="1928826"/>
          </a:xfrm>
          <a:prstGeom prst="rect">
            <a:avLst/>
          </a:prstGeom>
          <a:noFill/>
        </p:spPr>
      </p:pic>
      <p:pic>
        <p:nvPicPr>
          <p:cNvPr id="20" name="Picture 2" descr="https://media5.picsearch.com/is?UeN4BIBAKCdoDx8K9kp-t13SrSdCR7niC0fJgaxrnFQ&amp;height=25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57554" y="1643050"/>
            <a:ext cx="2500330" cy="1928826"/>
          </a:xfrm>
          <a:prstGeom prst="rect">
            <a:avLst/>
          </a:prstGeom>
          <a:noFill/>
        </p:spPr>
      </p:pic>
      <p:pic>
        <p:nvPicPr>
          <p:cNvPr id="10" name="Picture 2" descr="https://upload.wikimedia.org/wikipedia/commons/3/3a/Le_centre_ville_d%27Ivanjica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85720" y="1643050"/>
            <a:ext cx="2571768" cy="192882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ugaonik 1"/>
          <p:cNvSpPr/>
          <p:nvPr/>
        </p:nvSpPr>
        <p:spPr>
          <a:xfrm>
            <a:off x="3633216" y="627888"/>
            <a:ext cx="1865376" cy="56388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4690"/>
              </a:lnSpc>
              <a:spcAft>
                <a:spcPts val="560"/>
              </a:spcAft>
            </a:pPr>
            <a:r>
              <a:rPr lang="x-none" sz="4200">
                <a:solidFill>
                  <a:schemeClr val="bg1"/>
                </a:solidFill>
                <a:latin typeface="Arial"/>
              </a:rPr>
              <a:t>Sadržaj</a:t>
            </a:r>
          </a:p>
        </p:txBody>
      </p:sp>
      <p:sp>
        <p:nvSpPr>
          <p:cNvPr id="3" name="Pravougaonik 2"/>
          <p:cNvSpPr/>
          <p:nvPr/>
        </p:nvSpPr>
        <p:spPr>
          <a:xfrm>
            <a:off x="536448" y="1428736"/>
            <a:ext cx="7464576" cy="456668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lIns="0" tIns="0" rIns="0" bIns="0">
            <a:noAutofit/>
          </a:bodyPr>
          <a:lstStyle/>
          <a:p>
            <a:pPr indent="0">
              <a:lnSpc>
                <a:spcPts val="3456"/>
              </a:lnSpc>
              <a:spcBef>
                <a:spcPts val="560"/>
              </a:spcBef>
            </a:pPr>
            <a:r>
              <a:rPr lang="x-none" sz="1900" b="1" dirty="0">
                <a:solidFill>
                  <a:srgbClr val="FFFFFF"/>
                </a:solidFill>
                <a:latin typeface="Arial"/>
              </a:rPr>
              <a:t>1.    Uvod</a:t>
            </a:r>
          </a:p>
          <a:p>
            <a:pPr indent="0">
              <a:lnSpc>
                <a:spcPts val="3456"/>
              </a:lnSpc>
            </a:pPr>
            <a:r>
              <a:rPr lang="x-none" sz="1900" b="1" dirty="0">
                <a:solidFill>
                  <a:srgbClr val="FFFFFF"/>
                </a:solidFill>
                <a:latin typeface="Arial"/>
              </a:rPr>
              <a:t>2.    Ko se finansira iz budžeta </a:t>
            </a:r>
            <a:r>
              <a:rPr lang="sr-Latn-CS" sz="1900" b="1" dirty="0" smtClean="0">
                <a:solidFill>
                  <a:srgbClr val="FFFFFF"/>
                </a:solidFill>
                <a:latin typeface="Arial"/>
              </a:rPr>
              <a:t>opštine</a:t>
            </a:r>
            <a:r>
              <a:rPr lang="x-none" sz="1900" b="1" dirty="0" smtClean="0">
                <a:solidFill>
                  <a:srgbClr val="FFFFFF"/>
                </a:solidFill>
                <a:latin typeface="Arial"/>
              </a:rPr>
              <a:t>?</a:t>
            </a:r>
            <a:endParaRPr lang="x-none" sz="1900" b="1" dirty="0">
              <a:solidFill>
                <a:srgbClr val="FFFFFF"/>
              </a:solidFill>
              <a:latin typeface="Arial"/>
            </a:endParaRPr>
          </a:p>
          <a:p>
            <a:pPr indent="0">
              <a:lnSpc>
                <a:spcPts val="3456"/>
              </a:lnSpc>
            </a:pPr>
            <a:r>
              <a:rPr lang="x-none" sz="1900" b="1" dirty="0">
                <a:solidFill>
                  <a:srgbClr val="FFFFFF"/>
                </a:solidFill>
                <a:latin typeface="Arial"/>
              </a:rPr>
              <a:t>3.    Kako nastaje budžet </a:t>
            </a:r>
            <a:r>
              <a:rPr lang="sr-Latn-CS" sz="1900" b="1" dirty="0" smtClean="0">
                <a:solidFill>
                  <a:srgbClr val="FFFFFF"/>
                </a:solidFill>
                <a:latin typeface="Arial"/>
              </a:rPr>
              <a:t>opštine</a:t>
            </a:r>
            <a:r>
              <a:rPr lang="x-none" sz="1900" b="1" dirty="0" smtClean="0">
                <a:solidFill>
                  <a:srgbClr val="FFFFFF"/>
                </a:solidFill>
                <a:latin typeface="Arial"/>
              </a:rPr>
              <a:t>?</a:t>
            </a:r>
            <a:endParaRPr lang="x-none" sz="1900" b="1" dirty="0">
              <a:solidFill>
                <a:srgbClr val="FFFFFF"/>
              </a:solidFill>
              <a:latin typeface="Arial"/>
            </a:endParaRPr>
          </a:p>
          <a:p>
            <a:pPr indent="0">
              <a:lnSpc>
                <a:spcPts val="3456"/>
              </a:lnSpc>
            </a:pPr>
            <a:r>
              <a:rPr lang="x-none" sz="1900" b="1" dirty="0">
                <a:solidFill>
                  <a:srgbClr val="FFFFFF"/>
                </a:solidFill>
                <a:latin typeface="Arial"/>
              </a:rPr>
              <a:t>4.    Kako se puni </a:t>
            </a:r>
            <a:r>
              <a:rPr lang="sr-Latn-CS" sz="1900" b="1" dirty="0" smtClean="0">
                <a:solidFill>
                  <a:srgbClr val="FFFFFF"/>
                </a:solidFill>
                <a:latin typeface="Arial"/>
              </a:rPr>
              <a:t>opštinski budžet</a:t>
            </a:r>
            <a:r>
              <a:rPr lang="x-none" sz="1900" b="1" dirty="0" smtClean="0">
                <a:solidFill>
                  <a:srgbClr val="FFFFFF"/>
                </a:solidFill>
                <a:latin typeface="Arial"/>
              </a:rPr>
              <a:t>?</a:t>
            </a:r>
            <a:endParaRPr lang="x-none" sz="1900" b="1" dirty="0">
              <a:solidFill>
                <a:srgbClr val="FFFFFF"/>
              </a:solidFill>
              <a:latin typeface="Arial"/>
            </a:endParaRPr>
          </a:p>
          <a:p>
            <a:pPr marL="939800" indent="0">
              <a:lnSpc>
                <a:spcPts val="2120"/>
              </a:lnSpc>
              <a:spcAft>
                <a:spcPts val="560"/>
              </a:spcAft>
            </a:pPr>
            <a:r>
              <a:rPr lang="x-none" sz="1900" b="1" dirty="0">
                <a:solidFill>
                  <a:srgbClr val="FFFFFF"/>
                </a:solidFill>
                <a:latin typeface="Arial"/>
              </a:rPr>
              <a:t>4.1.    Struktura prihoda i primanja u </a:t>
            </a:r>
            <a:r>
              <a:rPr lang="x-none" sz="1900" b="1" dirty="0" smtClean="0">
                <a:solidFill>
                  <a:srgbClr val="FFFFFF"/>
                </a:solidFill>
                <a:latin typeface="Arial"/>
              </a:rPr>
              <a:t>201</a:t>
            </a:r>
            <a:r>
              <a:rPr lang="sr-Latn-CS" sz="1900" b="1" dirty="0" smtClean="0">
                <a:solidFill>
                  <a:srgbClr val="FFFFFF"/>
                </a:solidFill>
                <a:latin typeface="Arial"/>
              </a:rPr>
              <a:t>9</a:t>
            </a:r>
            <a:r>
              <a:rPr lang="x-none" sz="1900" b="1" dirty="0" smtClean="0">
                <a:solidFill>
                  <a:srgbClr val="FFFFFF"/>
                </a:solidFill>
                <a:latin typeface="Arial"/>
              </a:rPr>
              <a:t>. </a:t>
            </a:r>
            <a:r>
              <a:rPr lang="x-none" sz="1900" b="1" dirty="0">
                <a:solidFill>
                  <a:srgbClr val="FFFFFF"/>
                </a:solidFill>
                <a:latin typeface="Arial"/>
              </a:rPr>
              <a:t>godini</a:t>
            </a:r>
          </a:p>
          <a:p>
            <a:pPr marL="939800" indent="0">
              <a:lnSpc>
                <a:spcPts val="2120"/>
              </a:lnSpc>
              <a:spcAft>
                <a:spcPts val="910"/>
              </a:spcAft>
            </a:pPr>
            <a:r>
              <a:rPr lang="x-none" sz="1900" b="1" dirty="0">
                <a:solidFill>
                  <a:srgbClr val="FFFFFF"/>
                </a:solidFill>
                <a:latin typeface="Arial"/>
              </a:rPr>
              <a:t>4.2.    Šta se promenilo u odnosu na </a:t>
            </a:r>
            <a:r>
              <a:rPr lang="x-none" sz="1900" b="1" dirty="0" smtClean="0">
                <a:solidFill>
                  <a:srgbClr val="FFFFFF"/>
                </a:solidFill>
                <a:latin typeface="Arial"/>
              </a:rPr>
              <a:t>201</a:t>
            </a:r>
            <a:r>
              <a:rPr lang="sr-Latn-CS" sz="1900" b="1" dirty="0" smtClean="0">
                <a:solidFill>
                  <a:srgbClr val="FFFFFF"/>
                </a:solidFill>
                <a:latin typeface="Arial"/>
              </a:rPr>
              <a:t>8</a:t>
            </a:r>
            <a:r>
              <a:rPr lang="x-none" sz="1900" b="1" dirty="0" smtClean="0">
                <a:solidFill>
                  <a:srgbClr val="FFFFFF"/>
                </a:solidFill>
                <a:latin typeface="Arial"/>
              </a:rPr>
              <a:t>. </a:t>
            </a:r>
            <a:r>
              <a:rPr lang="x-none" sz="1900" b="1" dirty="0">
                <a:solidFill>
                  <a:srgbClr val="FFFFFF"/>
                </a:solidFill>
                <a:latin typeface="Arial"/>
              </a:rPr>
              <a:t>godinu?</a:t>
            </a:r>
          </a:p>
          <a:p>
            <a:pPr indent="0">
              <a:lnSpc>
                <a:spcPts val="3168"/>
              </a:lnSpc>
            </a:pPr>
            <a:r>
              <a:rPr lang="x-none" sz="1900" b="1" dirty="0">
                <a:solidFill>
                  <a:srgbClr val="FFFFFF"/>
                </a:solidFill>
                <a:latin typeface="Arial"/>
              </a:rPr>
              <a:t>5.    Na šta se troši Vaš novac?</a:t>
            </a:r>
          </a:p>
          <a:p>
            <a:pPr marL="939800" indent="0">
              <a:lnSpc>
                <a:spcPts val="3168"/>
              </a:lnSpc>
            </a:pPr>
            <a:r>
              <a:rPr lang="x-none" sz="1900" b="1" dirty="0">
                <a:solidFill>
                  <a:srgbClr val="FFFFFF"/>
                </a:solidFill>
                <a:latin typeface="Arial"/>
              </a:rPr>
              <a:t>5.1.    Struktura rashoda i izdataka u </a:t>
            </a:r>
            <a:r>
              <a:rPr lang="x-none" sz="1900" b="1" dirty="0" smtClean="0">
                <a:solidFill>
                  <a:srgbClr val="FFFFFF"/>
                </a:solidFill>
                <a:latin typeface="Arial"/>
              </a:rPr>
              <a:t>201</a:t>
            </a:r>
            <a:r>
              <a:rPr lang="sr-Latn-CS" sz="1900" b="1" dirty="0" smtClean="0">
                <a:solidFill>
                  <a:srgbClr val="FFFFFF"/>
                </a:solidFill>
                <a:latin typeface="Arial"/>
              </a:rPr>
              <a:t>9</a:t>
            </a:r>
            <a:r>
              <a:rPr lang="x-none" sz="1900" b="1" dirty="0" smtClean="0">
                <a:solidFill>
                  <a:srgbClr val="FFFFFF"/>
                </a:solidFill>
                <a:latin typeface="Arial"/>
              </a:rPr>
              <a:t>. godini</a:t>
            </a:r>
            <a:endParaRPr lang="sr-Latn-CS" sz="1900" b="1" dirty="0" smtClean="0">
              <a:solidFill>
                <a:srgbClr val="FFFFFF"/>
              </a:solidFill>
              <a:latin typeface="Arial"/>
            </a:endParaRPr>
          </a:p>
          <a:p>
            <a:pPr marL="939800" indent="0">
              <a:lnSpc>
                <a:spcPts val="3168"/>
              </a:lnSpc>
            </a:pPr>
            <a:r>
              <a:rPr lang="x-none" sz="1900" b="1" dirty="0" smtClean="0">
                <a:solidFill>
                  <a:srgbClr val="FFFFFF"/>
                </a:solidFill>
                <a:latin typeface="Arial"/>
              </a:rPr>
              <a:t>5.</a:t>
            </a:r>
            <a:r>
              <a:rPr lang="en-US" sz="1900" b="1" dirty="0" smtClean="0">
                <a:solidFill>
                  <a:srgbClr val="FFFFFF"/>
                </a:solidFill>
                <a:latin typeface="Arial"/>
              </a:rPr>
              <a:t>2</a:t>
            </a:r>
            <a:r>
              <a:rPr lang="x-none" sz="1900" b="1" dirty="0" smtClean="0">
                <a:solidFill>
                  <a:srgbClr val="FFFFFF"/>
                </a:solidFill>
                <a:latin typeface="Arial"/>
              </a:rPr>
              <a:t>.    </a:t>
            </a:r>
            <a:r>
              <a:rPr lang="x-none" sz="1900" b="1" dirty="0">
                <a:solidFill>
                  <a:srgbClr val="FFFFFF"/>
                </a:solidFill>
                <a:latin typeface="Arial"/>
              </a:rPr>
              <a:t>Programsko trošenje u </a:t>
            </a:r>
            <a:r>
              <a:rPr lang="x-none" sz="1900" b="1" dirty="0" smtClean="0">
                <a:solidFill>
                  <a:srgbClr val="FFFFFF"/>
                </a:solidFill>
                <a:latin typeface="Arial"/>
              </a:rPr>
              <a:t>201</a:t>
            </a:r>
            <a:r>
              <a:rPr lang="sr-Latn-CS" sz="1900" b="1" dirty="0" smtClean="0">
                <a:solidFill>
                  <a:srgbClr val="FFFFFF"/>
                </a:solidFill>
                <a:latin typeface="Arial"/>
              </a:rPr>
              <a:t>9</a:t>
            </a:r>
            <a:r>
              <a:rPr lang="x-none" sz="1900" b="1" dirty="0" smtClean="0">
                <a:solidFill>
                  <a:srgbClr val="FFFFFF"/>
                </a:solidFill>
                <a:latin typeface="Arial"/>
              </a:rPr>
              <a:t>. </a:t>
            </a:r>
            <a:r>
              <a:rPr lang="x-none" sz="1900" b="1" dirty="0">
                <a:solidFill>
                  <a:srgbClr val="FFFFFF"/>
                </a:solidFill>
                <a:latin typeface="Arial"/>
              </a:rPr>
              <a:t>godini</a:t>
            </a:r>
          </a:p>
          <a:p>
            <a:pPr marL="939800" indent="0">
              <a:lnSpc>
                <a:spcPts val="3168"/>
              </a:lnSpc>
            </a:pPr>
            <a:r>
              <a:rPr lang="x-none" sz="1900" b="1" dirty="0" smtClean="0">
                <a:solidFill>
                  <a:srgbClr val="FFFFFF"/>
                </a:solidFill>
                <a:latin typeface="Arial"/>
              </a:rPr>
              <a:t>5.</a:t>
            </a:r>
            <a:r>
              <a:rPr lang="en-US" sz="1900" b="1" dirty="0" smtClean="0">
                <a:solidFill>
                  <a:srgbClr val="FFFFFF"/>
                </a:solidFill>
                <a:latin typeface="Arial"/>
              </a:rPr>
              <a:t>3</a:t>
            </a:r>
            <a:r>
              <a:rPr lang="x-none" sz="1900" b="1" dirty="0" smtClean="0">
                <a:solidFill>
                  <a:srgbClr val="FFFFFF"/>
                </a:solidFill>
                <a:latin typeface="Arial"/>
              </a:rPr>
              <a:t>.    </a:t>
            </a:r>
            <a:r>
              <a:rPr lang="x-none" sz="1900" b="1" dirty="0">
                <a:solidFill>
                  <a:srgbClr val="FFFFFF"/>
                </a:solidFill>
                <a:latin typeface="Arial"/>
              </a:rPr>
              <a:t>Najznačajniji </a:t>
            </a:r>
            <a:r>
              <a:rPr lang="x-none" sz="1900" b="1" dirty="0" smtClean="0">
                <a:solidFill>
                  <a:srgbClr val="FFFFFF"/>
                </a:solidFill>
                <a:latin typeface="Arial"/>
              </a:rPr>
              <a:t>projekti</a:t>
            </a:r>
            <a:r>
              <a:rPr lang="en-US" sz="1900" b="1" dirty="0" smtClean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900" b="1" dirty="0" err="1" smtClean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900" b="1" dirty="0" smtClean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900" b="1" dirty="0" err="1" smtClean="0">
                <a:solidFill>
                  <a:srgbClr val="FFFFFF"/>
                </a:solidFill>
                <a:latin typeface="Arial"/>
              </a:rPr>
              <a:t>aktivnosti</a:t>
            </a:r>
            <a:r>
              <a:rPr lang="x-none" sz="1900" b="1" dirty="0" smtClean="0">
                <a:solidFill>
                  <a:srgbClr val="FFFFFF"/>
                </a:solidFill>
                <a:latin typeface="Arial"/>
              </a:rPr>
              <a:t> </a:t>
            </a:r>
            <a:r>
              <a:rPr lang="x-none" sz="1900" b="1" dirty="0">
                <a:solidFill>
                  <a:srgbClr val="FFFFFF"/>
                </a:solidFill>
                <a:latin typeface="Arial"/>
              </a:rPr>
              <a:t>u </a:t>
            </a:r>
            <a:r>
              <a:rPr lang="x-none" sz="1900" b="1" dirty="0" smtClean="0">
                <a:solidFill>
                  <a:srgbClr val="FFFFFF"/>
                </a:solidFill>
                <a:latin typeface="Arial"/>
              </a:rPr>
              <a:t>201</a:t>
            </a:r>
            <a:r>
              <a:rPr lang="sr-Latn-CS" sz="1900" b="1" dirty="0" smtClean="0">
                <a:solidFill>
                  <a:srgbClr val="FFFFFF"/>
                </a:solidFill>
                <a:latin typeface="Arial"/>
              </a:rPr>
              <a:t>9</a:t>
            </a:r>
            <a:r>
              <a:rPr lang="x-none" sz="1900" b="1" dirty="0" smtClean="0">
                <a:solidFill>
                  <a:srgbClr val="FFFFFF"/>
                </a:solidFill>
                <a:latin typeface="Arial"/>
              </a:rPr>
              <a:t>. </a:t>
            </a:r>
            <a:r>
              <a:rPr lang="x-none" sz="1900" b="1" dirty="0">
                <a:solidFill>
                  <a:srgbClr val="FFFFFF"/>
                </a:solidFill>
                <a:latin typeface="Arial"/>
              </a:rPr>
              <a:t>godini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ugaonik 2"/>
          <p:cNvSpPr/>
          <p:nvPr/>
        </p:nvSpPr>
        <p:spPr>
          <a:xfrm>
            <a:off x="2667000" y="1214422"/>
            <a:ext cx="3333760" cy="35719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450"/>
              </a:lnSpc>
              <a:spcAft>
                <a:spcPts val="1610"/>
              </a:spcAft>
            </a:pPr>
            <a:r>
              <a:rPr lang="x-none" sz="1400" b="1">
                <a:solidFill>
                  <a:srgbClr val="FFFFFF"/>
                </a:solidFill>
                <a:latin typeface="Arial"/>
              </a:rPr>
              <a:t>Dragi sugrađani i sugrađanke,</a:t>
            </a:r>
          </a:p>
        </p:txBody>
      </p:sp>
      <p:sp>
        <p:nvSpPr>
          <p:cNvPr id="4" name="Pravougaonik 3"/>
          <p:cNvSpPr/>
          <p:nvPr/>
        </p:nvSpPr>
        <p:spPr>
          <a:xfrm>
            <a:off x="428596" y="536448"/>
            <a:ext cx="2143140" cy="60653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4690"/>
              </a:lnSpc>
            </a:pPr>
            <a:r>
              <a:rPr lang="x-none" sz="4200">
                <a:solidFill>
                  <a:schemeClr val="bg1"/>
                </a:solidFill>
                <a:latin typeface="Arial"/>
              </a:rPr>
              <a:t>1. Uvod</a:t>
            </a:r>
          </a:p>
        </p:txBody>
      </p:sp>
      <p:sp>
        <p:nvSpPr>
          <p:cNvPr id="5" name="Pravougaonik 4"/>
          <p:cNvSpPr/>
          <p:nvPr/>
        </p:nvSpPr>
        <p:spPr>
          <a:xfrm>
            <a:off x="2643174" y="1928802"/>
            <a:ext cx="6215106" cy="78581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lIns="0" tIns="0" rIns="0" bIns="0">
            <a:noAutofit/>
          </a:bodyPr>
          <a:lstStyle/>
          <a:p>
            <a:pPr indent="0" algn="just">
              <a:lnSpc>
                <a:spcPts val="1536"/>
              </a:lnSpc>
              <a:spcBef>
                <a:spcPts val="1610"/>
              </a:spcBef>
              <a:spcAft>
                <a:spcPts val="1610"/>
              </a:spcAft>
            </a:pPr>
            <a:r>
              <a:rPr lang="x-none" sz="1600" b="1">
                <a:solidFill>
                  <a:srgbClr val="FFFFFF"/>
                </a:solidFill>
                <a:latin typeface="Calibri"/>
              </a:rPr>
              <a:t>Osnovna svrha dokumenta koji je pred vama jeste da na što jednostavniji i razumljiviji način objasni u koje svrhe se koriste javni resursi da bi se zadovoljile potrebe stanovništva.</a:t>
            </a:r>
          </a:p>
        </p:txBody>
      </p:sp>
      <p:sp>
        <p:nvSpPr>
          <p:cNvPr id="6" name="Pravougaonik 5"/>
          <p:cNvSpPr/>
          <p:nvPr/>
        </p:nvSpPr>
        <p:spPr>
          <a:xfrm>
            <a:off x="2643174" y="2714620"/>
            <a:ext cx="6215106" cy="83191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lIns="0" tIns="0" rIns="0" bIns="0">
            <a:noAutofit/>
          </a:bodyPr>
          <a:lstStyle/>
          <a:p>
            <a:pPr indent="0" algn="just">
              <a:lnSpc>
                <a:spcPts val="1536"/>
              </a:lnSpc>
              <a:spcBef>
                <a:spcPts val="1610"/>
              </a:spcBef>
              <a:spcAft>
                <a:spcPts val="1610"/>
              </a:spcAft>
            </a:pPr>
            <a:r>
              <a:rPr lang="x-none" sz="1600" b="1">
                <a:solidFill>
                  <a:srgbClr val="FFFFFF"/>
                </a:solidFill>
                <a:latin typeface="Calibri"/>
              </a:rPr>
              <a:t>Građanski budžet predstavlja sažet i jasan prikaz Odluke o budžetu </a:t>
            </a:r>
            <a:r>
              <a:rPr lang="sr-Latn-CS" sz="1600" b="1" dirty="0" smtClean="0">
                <a:solidFill>
                  <a:srgbClr val="FFFFFF"/>
                </a:solidFill>
                <a:latin typeface="Calibri"/>
              </a:rPr>
              <a:t>opštine Ivanjica </a:t>
            </a:r>
            <a:r>
              <a:rPr lang="x-none" sz="1600" b="1" smtClean="0">
                <a:solidFill>
                  <a:srgbClr val="FFFFFF"/>
                </a:solidFill>
                <a:latin typeface="Calibri"/>
              </a:rPr>
              <a:t>za 201</a:t>
            </a:r>
            <a:r>
              <a:rPr lang="sr-Latn-CS" sz="1600" b="1" dirty="0" smtClean="0">
                <a:solidFill>
                  <a:srgbClr val="FFFFFF"/>
                </a:solidFill>
                <a:latin typeface="Calibri"/>
              </a:rPr>
              <a:t>9</a:t>
            </a:r>
            <a:r>
              <a:rPr lang="x-none" sz="1600" b="1" smtClean="0">
                <a:solidFill>
                  <a:srgbClr val="FFFFFF"/>
                </a:solidFill>
                <a:latin typeface="Calibri"/>
              </a:rPr>
              <a:t>. </a:t>
            </a:r>
            <a:r>
              <a:rPr lang="x-none" sz="1600" b="1">
                <a:solidFill>
                  <a:srgbClr val="FFFFFF"/>
                </a:solidFill>
                <a:latin typeface="Calibri"/>
              </a:rPr>
              <a:t>godinu, koja je po svojoj formi veoma obimna i teška za razumevanje zbog specifičnih pojmova i klasifikacija koje je čine.</a:t>
            </a:r>
          </a:p>
        </p:txBody>
      </p:sp>
      <p:sp>
        <p:nvSpPr>
          <p:cNvPr id="7" name="Pravougaonik 6"/>
          <p:cNvSpPr/>
          <p:nvPr/>
        </p:nvSpPr>
        <p:spPr>
          <a:xfrm>
            <a:off x="2643174" y="3500438"/>
            <a:ext cx="6215106" cy="114300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lIns="0" tIns="0" rIns="0" bIns="0">
            <a:noAutofit/>
          </a:bodyPr>
          <a:lstStyle/>
          <a:p>
            <a:pPr indent="0" algn="just">
              <a:lnSpc>
                <a:spcPts val="1536"/>
              </a:lnSpc>
              <a:spcBef>
                <a:spcPts val="1610"/>
              </a:spcBef>
              <a:spcAft>
                <a:spcPts val="1610"/>
              </a:spcAft>
            </a:pPr>
            <a:r>
              <a:rPr lang="x-none" sz="1600" b="1">
                <a:solidFill>
                  <a:srgbClr val="FFFFFF"/>
                </a:solidFill>
                <a:latin typeface="Calibri"/>
              </a:rPr>
              <a:t>Iako je nemoguće objasniti celokupan bužet u ovako kratkoj formi, iskreno se nadamo da ćemo na ovaj način uspeti da vas informišemo o načinu prikupljanja javnih sredstava i ostvarivanja prihoda i primanja budžeta grada, kao i o načinu planiranja, raspodele i trošenja budžetskih sredstava</a:t>
            </a:r>
            <a:r>
              <a:rPr lang="x-none" sz="1600">
                <a:solidFill>
                  <a:srgbClr val="FFFFFF"/>
                </a:solidFill>
                <a:latin typeface="Calibri"/>
              </a:rPr>
              <a:t>.</a:t>
            </a:r>
          </a:p>
        </p:txBody>
      </p:sp>
      <p:sp>
        <p:nvSpPr>
          <p:cNvPr id="8" name="Pravougaonik 7"/>
          <p:cNvSpPr/>
          <p:nvPr/>
        </p:nvSpPr>
        <p:spPr>
          <a:xfrm>
            <a:off x="7429520" y="5500702"/>
            <a:ext cx="1214228" cy="68981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lIns="0" tIns="0" rIns="0" bIns="0">
            <a:noAutofit/>
          </a:bodyPr>
          <a:lstStyle/>
          <a:p>
            <a:pPr indent="0">
              <a:lnSpc>
                <a:spcPts val="1656"/>
              </a:lnSpc>
            </a:pPr>
            <a:r>
              <a:rPr lang="sr-Latn-CS" sz="1200" b="1" dirty="0" smtClean="0">
                <a:solidFill>
                  <a:srgbClr val="FFFF99"/>
                </a:solidFill>
                <a:latin typeface="Arial"/>
              </a:rPr>
              <a:t>Lazović Zoran</a:t>
            </a:r>
            <a:endParaRPr lang="x-none" sz="1200" b="1">
              <a:solidFill>
                <a:srgbClr val="FFFF99"/>
              </a:solidFill>
              <a:latin typeface="Arial"/>
            </a:endParaRPr>
          </a:p>
          <a:p>
            <a:pPr indent="0">
              <a:lnSpc>
                <a:spcPts val="1656"/>
              </a:lnSpc>
            </a:pPr>
            <a:r>
              <a:rPr lang="sr-Latn-CS" sz="1400" dirty="0" smtClean="0">
                <a:solidFill>
                  <a:srgbClr val="FFFFFF"/>
                </a:solidFill>
                <a:latin typeface="Calibri"/>
              </a:rPr>
              <a:t>Predsednik opštine Ivanjica</a:t>
            </a:r>
            <a:endParaRPr lang="x-none" sz="1400">
              <a:solidFill>
                <a:srgbClr val="FFFFFF"/>
              </a:solidFill>
              <a:latin typeface="Calibri"/>
            </a:endParaRPr>
          </a:p>
          <a:p>
            <a:pPr marL="165100" indent="0">
              <a:lnSpc>
                <a:spcPts val="1656"/>
              </a:lnSpc>
            </a:pPr>
            <a:endParaRPr lang="x-none" sz="14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" name="Pravougaonik 8"/>
          <p:cNvSpPr/>
          <p:nvPr/>
        </p:nvSpPr>
        <p:spPr>
          <a:xfrm>
            <a:off x="2571736" y="4643446"/>
            <a:ext cx="6143668" cy="71438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lIns="0" tIns="0" rIns="0" bIns="0">
            <a:noAutofit/>
          </a:bodyPr>
          <a:lstStyle/>
          <a:p>
            <a:pPr indent="0">
              <a:lnSpc>
                <a:spcPts val="1536"/>
              </a:lnSpc>
              <a:spcBef>
                <a:spcPts val="1610"/>
              </a:spcBef>
            </a:pPr>
            <a:r>
              <a:rPr lang="sr-Latn-CS" sz="1600" b="1" dirty="0" smtClean="0">
                <a:solidFill>
                  <a:srgbClr val="FFFFFF"/>
                </a:solidFill>
                <a:latin typeface="Calibri"/>
              </a:rPr>
              <a:t> </a:t>
            </a:r>
            <a:r>
              <a:rPr lang="x-none" sz="1600" b="1" smtClean="0">
                <a:solidFill>
                  <a:srgbClr val="FFFFFF"/>
                </a:solidFill>
                <a:latin typeface="Calibri"/>
              </a:rPr>
              <a:t>Na </a:t>
            </a:r>
            <a:r>
              <a:rPr lang="x-none" sz="1600" b="1">
                <a:solidFill>
                  <a:srgbClr val="FFFFFF"/>
                </a:solidFill>
                <a:latin typeface="Calibri"/>
              </a:rPr>
              <a:t>ovaj transparentan način očekujemo da se poveća interesovanje i </a:t>
            </a:r>
            <a:r>
              <a:rPr lang="sr-Latn-CS" sz="1600" b="1" dirty="0" smtClean="0">
                <a:solidFill>
                  <a:srgbClr val="FFFFFF"/>
                </a:solidFill>
                <a:latin typeface="Calibri"/>
              </a:rPr>
              <a:t>   </a:t>
            </a:r>
            <a:r>
              <a:rPr lang="x-none" sz="1600" b="1" smtClean="0">
                <a:solidFill>
                  <a:srgbClr val="FFFFFF"/>
                </a:solidFill>
                <a:latin typeface="Calibri"/>
              </a:rPr>
              <a:t>učešće </a:t>
            </a:r>
            <a:r>
              <a:rPr lang="x-none" sz="1600" b="1">
                <a:solidFill>
                  <a:srgbClr val="FFFFFF"/>
                </a:solidFill>
                <a:latin typeface="Calibri"/>
              </a:rPr>
              <a:t>naših sugrađana u postavljanju ciljeva, definisanju prioriteta i planiranju razvoja </a:t>
            </a:r>
            <a:r>
              <a:rPr lang="x-none" sz="1600" b="1" smtClean="0">
                <a:solidFill>
                  <a:srgbClr val="FFFFFF"/>
                </a:solidFill>
                <a:latin typeface="Calibri"/>
              </a:rPr>
              <a:t>naše</a:t>
            </a:r>
            <a:r>
              <a:rPr lang="sr-Latn-CS" sz="1600" b="1" dirty="0" smtClean="0">
                <a:solidFill>
                  <a:srgbClr val="FFFFFF"/>
                </a:solidFill>
                <a:latin typeface="Calibri"/>
              </a:rPr>
              <a:t> opštine</a:t>
            </a:r>
            <a:r>
              <a:rPr lang="x-none" sz="1600" b="1" smtClean="0">
                <a:solidFill>
                  <a:srgbClr val="FFFFFF"/>
                </a:solidFill>
                <a:latin typeface="Calibri"/>
              </a:rPr>
              <a:t>.</a:t>
            </a:r>
            <a:r>
              <a:rPr lang="sr-Latn-CS" sz="1600" b="1" dirty="0" smtClean="0">
                <a:solidFill>
                  <a:srgbClr val="FFFFFF"/>
                </a:solidFill>
                <a:latin typeface="Calibri"/>
              </a:rPr>
              <a:t> </a:t>
            </a:r>
            <a:endParaRPr lang="x-none" sz="1600" b="1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11" name="Picture 4" descr="GetAttachment[1]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2500306"/>
            <a:ext cx="2286016" cy="171719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ugaonik 1"/>
          <p:cNvSpPr/>
          <p:nvPr/>
        </p:nvSpPr>
        <p:spPr>
          <a:xfrm>
            <a:off x="428596" y="563880"/>
            <a:ext cx="6499508" cy="50766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4470"/>
              </a:lnSpc>
            </a:pPr>
            <a:r>
              <a:rPr lang="x-none" sz="4000">
                <a:solidFill>
                  <a:schemeClr val="bg1"/>
                </a:solidFill>
                <a:latin typeface="Arial"/>
              </a:rPr>
              <a:t>2. Ko </a:t>
            </a:r>
            <a:r>
              <a:rPr lang="x-none" sz="3600">
                <a:solidFill>
                  <a:schemeClr val="bg1"/>
                </a:solidFill>
                <a:latin typeface="Arial"/>
              </a:rPr>
              <a:t>se</a:t>
            </a:r>
            <a:r>
              <a:rPr lang="x-none" sz="4000">
                <a:solidFill>
                  <a:schemeClr val="bg1"/>
                </a:solidFill>
                <a:latin typeface="Arial"/>
              </a:rPr>
              <a:t> finansira iz budžeta</a:t>
            </a:r>
          </a:p>
        </p:txBody>
      </p:sp>
      <p:sp>
        <p:nvSpPr>
          <p:cNvPr id="3" name="Pravougaonik 2"/>
          <p:cNvSpPr/>
          <p:nvPr/>
        </p:nvSpPr>
        <p:spPr>
          <a:xfrm>
            <a:off x="551688" y="1600200"/>
            <a:ext cx="3448808" cy="197167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lIns="0" tIns="0" rIns="0" bIns="0">
            <a:noAutofit/>
          </a:bodyPr>
          <a:lstStyle/>
          <a:p>
            <a:pPr indent="0">
              <a:lnSpc>
                <a:spcPts val="2304"/>
              </a:lnSpc>
            </a:pPr>
            <a:r>
              <a:rPr lang="x-none" sz="1600" b="1" u="sng" smtClean="0">
                <a:solidFill>
                  <a:schemeClr val="bg1"/>
                </a:solidFill>
                <a:latin typeface="Arial"/>
              </a:rPr>
              <a:t>Direktni korisnici budžetskih sredstava</a:t>
            </a:r>
            <a:endParaRPr lang="x-none" sz="1600" u="sng">
              <a:solidFill>
                <a:srgbClr val="FFFF99"/>
              </a:solidFill>
              <a:latin typeface="Arial"/>
            </a:endParaRPr>
          </a:p>
          <a:p>
            <a:pPr marL="203200" indent="0">
              <a:lnSpc>
                <a:spcPts val="2304"/>
              </a:lnSpc>
            </a:pPr>
            <a:r>
              <a:rPr lang="x-none" sz="1600">
                <a:solidFill>
                  <a:srgbClr val="FFFFFF"/>
                </a:solidFill>
                <a:latin typeface="Arial"/>
              </a:rPr>
              <a:t>-    </a:t>
            </a:r>
            <a:r>
              <a:rPr lang="sr-Latn-CS" sz="1600" dirty="0" smtClean="0">
                <a:solidFill>
                  <a:srgbClr val="FFFFFF"/>
                </a:solidFill>
                <a:latin typeface="Arial"/>
              </a:rPr>
              <a:t>Skupština opštine</a:t>
            </a:r>
            <a:endParaRPr lang="x-none" sz="1600">
              <a:solidFill>
                <a:srgbClr val="FFFFFF"/>
              </a:solidFill>
              <a:latin typeface="Arial"/>
            </a:endParaRPr>
          </a:p>
          <a:p>
            <a:pPr marL="203200" indent="0">
              <a:lnSpc>
                <a:spcPts val="2304"/>
              </a:lnSpc>
            </a:pPr>
            <a:r>
              <a:rPr lang="x-none" sz="1600">
                <a:solidFill>
                  <a:srgbClr val="FFFFFF"/>
                </a:solidFill>
                <a:latin typeface="Arial"/>
              </a:rPr>
              <a:t>-    </a:t>
            </a:r>
            <a:r>
              <a:rPr lang="sr-Latn-CS" sz="1600" dirty="0" smtClean="0">
                <a:solidFill>
                  <a:srgbClr val="FFFFFF"/>
                </a:solidFill>
                <a:latin typeface="Arial"/>
              </a:rPr>
              <a:t>Predsednik opštine</a:t>
            </a:r>
            <a:endParaRPr lang="x-none" sz="1600">
              <a:solidFill>
                <a:srgbClr val="FFFFFF"/>
              </a:solidFill>
              <a:latin typeface="Arial"/>
            </a:endParaRPr>
          </a:p>
          <a:p>
            <a:pPr marL="203200" indent="0">
              <a:lnSpc>
                <a:spcPts val="2304"/>
              </a:lnSpc>
            </a:pPr>
            <a:r>
              <a:rPr lang="x-none" sz="1600">
                <a:solidFill>
                  <a:srgbClr val="FFFFFF"/>
                </a:solidFill>
                <a:latin typeface="Arial"/>
              </a:rPr>
              <a:t>-   </a:t>
            </a:r>
            <a:r>
              <a:rPr lang="sr-Latn-CS" sz="1600" dirty="0" smtClean="0">
                <a:solidFill>
                  <a:srgbClr val="FFFFFF"/>
                </a:solidFill>
                <a:latin typeface="Arial"/>
              </a:rPr>
              <a:t> Opštinsko </a:t>
            </a:r>
            <a:r>
              <a:rPr lang="x-none" sz="1600" smtClean="0">
                <a:solidFill>
                  <a:srgbClr val="FFFFFF"/>
                </a:solidFill>
                <a:latin typeface="Arial"/>
              </a:rPr>
              <a:t>veće</a:t>
            </a:r>
            <a:endParaRPr lang="x-none" sz="1600">
              <a:solidFill>
                <a:srgbClr val="FFFFFF"/>
              </a:solidFill>
              <a:latin typeface="Arial"/>
            </a:endParaRPr>
          </a:p>
          <a:p>
            <a:pPr marL="203200" indent="0">
              <a:lnSpc>
                <a:spcPts val="2304"/>
              </a:lnSpc>
            </a:pPr>
            <a:r>
              <a:rPr lang="x-none" sz="1600">
                <a:solidFill>
                  <a:srgbClr val="FFFFFF"/>
                </a:solidFill>
                <a:latin typeface="Arial"/>
              </a:rPr>
              <a:t>-    </a:t>
            </a:r>
            <a:r>
              <a:rPr lang="sr-Latn-CS" sz="1600" dirty="0" smtClean="0">
                <a:solidFill>
                  <a:srgbClr val="FFFFFF"/>
                </a:solidFill>
                <a:latin typeface="Arial"/>
              </a:rPr>
              <a:t>Opštinska</a:t>
            </a:r>
            <a:r>
              <a:rPr lang="x-none" sz="1600" smtClean="0">
                <a:solidFill>
                  <a:srgbClr val="FFFFFF"/>
                </a:solidFill>
                <a:latin typeface="Arial"/>
              </a:rPr>
              <a:t> </a:t>
            </a:r>
            <a:r>
              <a:rPr lang="x-none" sz="1600">
                <a:solidFill>
                  <a:srgbClr val="FFFFFF"/>
                </a:solidFill>
                <a:latin typeface="Arial"/>
              </a:rPr>
              <a:t>uprava</a:t>
            </a:r>
          </a:p>
          <a:p>
            <a:pPr marL="203200" indent="0">
              <a:lnSpc>
                <a:spcPts val="2304"/>
              </a:lnSpc>
            </a:pPr>
            <a:r>
              <a:rPr lang="x-none" sz="1600">
                <a:solidFill>
                  <a:srgbClr val="FFFFFF"/>
                </a:solidFill>
                <a:latin typeface="Arial"/>
              </a:rPr>
              <a:t>-    </a:t>
            </a:r>
            <a:r>
              <a:rPr lang="sr-Latn-CS" sz="1600" dirty="0" smtClean="0">
                <a:solidFill>
                  <a:srgbClr val="FFFFFF"/>
                </a:solidFill>
                <a:latin typeface="Arial"/>
              </a:rPr>
              <a:t>Opštinsko pravobranilaštvo</a:t>
            </a:r>
            <a:r>
              <a:rPr lang="x-none" sz="1600" smtClean="0">
                <a:solidFill>
                  <a:srgbClr val="FFFFFF"/>
                </a:solidFill>
                <a:latin typeface="Arial"/>
              </a:rPr>
              <a:t>    </a:t>
            </a:r>
            <a:endParaRPr lang="x-none" sz="16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Pravougaonik 3"/>
          <p:cNvSpPr/>
          <p:nvPr/>
        </p:nvSpPr>
        <p:spPr>
          <a:xfrm>
            <a:off x="428596" y="4071942"/>
            <a:ext cx="3643338" cy="185738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lIns="0" tIns="0" rIns="0" bIns="0">
            <a:noAutofit/>
          </a:bodyPr>
          <a:lstStyle/>
          <a:p>
            <a:pPr marL="81280" indent="0">
              <a:lnSpc>
                <a:spcPts val="2304"/>
              </a:lnSpc>
              <a:spcBef>
                <a:spcPts val="4200"/>
              </a:spcBef>
            </a:pPr>
            <a:r>
              <a:rPr lang="x-none" sz="1600" b="1" u="sng">
                <a:solidFill>
                  <a:schemeClr val="bg1"/>
                </a:solidFill>
                <a:latin typeface="Arial"/>
              </a:rPr>
              <a:t>Ostali korisnici budžetskih sredstava</a:t>
            </a:r>
            <a:r>
              <a:rPr lang="x-none" sz="1600" u="sng">
                <a:solidFill>
                  <a:srgbClr val="FFFF99"/>
                </a:solidFill>
                <a:latin typeface="Arial"/>
              </a:rPr>
              <a:t>:</a:t>
            </a:r>
          </a:p>
          <a:p>
            <a:pPr marL="220980" indent="0">
              <a:lnSpc>
                <a:spcPts val="2304"/>
              </a:lnSpc>
            </a:pPr>
            <a:r>
              <a:rPr lang="x-none" sz="1600">
                <a:solidFill>
                  <a:srgbClr val="FFFFFF"/>
                </a:solidFill>
                <a:latin typeface="Arial"/>
              </a:rPr>
              <a:t>-    </a:t>
            </a:r>
            <a:r>
              <a:rPr lang="sr-Latn-CS" sz="1600" dirty="0" smtClean="0">
                <a:solidFill>
                  <a:srgbClr val="FFFFFF"/>
                </a:solidFill>
                <a:latin typeface="Arial"/>
              </a:rPr>
              <a:t>9 </a:t>
            </a:r>
            <a:r>
              <a:rPr lang="x-none" sz="1600" smtClean="0">
                <a:solidFill>
                  <a:srgbClr val="FFFFFF"/>
                </a:solidFill>
                <a:latin typeface="Arial"/>
              </a:rPr>
              <a:t>O</a:t>
            </a:r>
            <a:r>
              <a:rPr lang="sr-Latn-CS" sz="1600" dirty="0" err="1" smtClean="0">
                <a:solidFill>
                  <a:srgbClr val="FFFFFF"/>
                </a:solidFill>
                <a:latin typeface="Arial"/>
              </a:rPr>
              <a:t>snovnih</a:t>
            </a:r>
            <a:r>
              <a:rPr lang="sr-Latn-CS" sz="1600" dirty="0" smtClean="0">
                <a:solidFill>
                  <a:srgbClr val="FFFFFF"/>
                </a:solidFill>
                <a:latin typeface="Arial"/>
              </a:rPr>
              <a:t> škola</a:t>
            </a:r>
            <a:endParaRPr lang="x-none" sz="1600">
              <a:solidFill>
                <a:srgbClr val="FFFFFF"/>
              </a:solidFill>
              <a:latin typeface="Arial"/>
            </a:endParaRPr>
          </a:p>
          <a:p>
            <a:pPr marL="220980" indent="0">
              <a:lnSpc>
                <a:spcPts val="2304"/>
              </a:lnSpc>
            </a:pPr>
            <a:r>
              <a:rPr lang="x-none" sz="1600">
                <a:solidFill>
                  <a:srgbClr val="FFFFFF"/>
                </a:solidFill>
                <a:latin typeface="Arial"/>
              </a:rPr>
              <a:t>-    </a:t>
            </a:r>
            <a:r>
              <a:rPr lang="sr-Latn-CS" sz="1600" dirty="0" smtClean="0">
                <a:solidFill>
                  <a:srgbClr val="FFFFFF"/>
                </a:solidFill>
                <a:latin typeface="Arial"/>
              </a:rPr>
              <a:t>2 Srednje škole</a:t>
            </a:r>
            <a:endParaRPr lang="x-none" sz="1600">
              <a:solidFill>
                <a:srgbClr val="FFFFFF"/>
              </a:solidFill>
              <a:latin typeface="Arial"/>
            </a:endParaRPr>
          </a:p>
          <a:p>
            <a:pPr marL="220980" indent="0">
              <a:lnSpc>
                <a:spcPts val="2304"/>
              </a:lnSpc>
            </a:pPr>
            <a:r>
              <a:rPr lang="x-none" sz="1600">
                <a:solidFill>
                  <a:srgbClr val="FFFFFF"/>
                </a:solidFill>
                <a:latin typeface="Arial"/>
              </a:rPr>
              <a:t>-    </a:t>
            </a:r>
            <a:r>
              <a:rPr lang="sr-Latn-CS" sz="1600" dirty="0" smtClean="0">
                <a:solidFill>
                  <a:srgbClr val="FFFFFF"/>
                </a:solidFill>
                <a:latin typeface="Arial"/>
              </a:rPr>
              <a:t>Centar za socijalni rad</a:t>
            </a:r>
            <a:endParaRPr lang="x-none" sz="1600">
              <a:solidFill>
                <a:srgbClr val="FFFFFF"/>
              </a:solidFill>
              <a:latin typeface="Arial"/>
            </a:endParaRPr>
          </a:p>
          <a:p>
            <a:pPr marL="220980" indent="0">
              <a:lnSpc>
                <a:spcPts val="2304"/>
              </a:lnSpc>
            </a:pPr>
            <a:r>
              <a:rPr lang="x-none" sz="1600">
                <a:solidFill>
                  <a:srgbClr val="FFFFFF"/>
                </a:solidFill>
                <a:latin typeface="Arial"/>
              </a:rPr>
              <a:t>-    </a:t>
            </a:r>
            <a:r>
              <a:rPr lang="sr-Latn-CS" sz="1600" dirty="0" smtClean="0">
                <a:solidFill>
                  <a:srgbClr val="FFFFFF"/>
                </a:solidFill>
                <a:latin typeface="Arial"/>
              </a:rPr>
              <a:t>Dom zdravlja</a:t>
            </a:r>
            <a:endParaRPr lang="x-none" sz="16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Pravougaonik 4"/>
          <p:cNvSpPr/>
          <p:nvPr/>
        </p:nvSpPr>
        <p:spPr>
          <a:xfrm>
            <a:off x="4849368" y="1600200"/>
            <a:ext cx="3723160" cy="197167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lIns="0" tIns="0" rIns="0" bIns="0">
            <a:noAutofit/>
          </a:bodyPr>
          <a:lstStyle/>
          <a:p>
            <a:pPr indent="0">
              <a:lnSpc>
                <a:spcPts val="1790"/>
              </a:lnSpc>
              <a:spcAft>
                <a:spcPts val="350"/>
              </a:spcAft>
            </a:pPr>
            <a:r>
              <a:rPr lang="x-none" sz="1600" b="1" u="sng">
                <a:solidFill>
                  <a:schemeClr val="bg1"/>
                </a:solidFill>
                <a:latin typeface="Arial"/>
              </a:rPr>
              <a:t>Indirektni korisnici budžetskih sredstava</a:t>
            </a:r>
            <a:r>
              <a:rPr lang="x-none" sz="1600" u="sng">
                <a:solidFill>
                  <a:srgbClr val="FFFF99"/>
                </a:solidFill>
                <a:latin typeface="Arial"/>
              </a:rPr>
              <a:t>:</a:t>
            </a:r>
          </a:p>
          <a:p>
            <a:pPr marL="317500" indent="-101600">
              <a:lnSpc>
                <a:spcPts val="1790"/>
              </a:lnSpc>
              <a:spcAft>
                <a:spcPts val="350"/>
              </a:spcAft>
            </a:pPr>
            <a:r>
              <a:rPr lang="x-none" sz="1600" smtClean="0">
                <a:solidFill>
                  <a:srgbClr val="FFFFFF"/>
                </a:solidFill>
                <a:latin typeface="Arial"/>
              </a:rPr>
              <a:t>-    </a:t>
            </a:r>
            <a:r>
              <a:rPr lang="sr-Latn-CS" sz="1600" dirty="0" smtClean="0">
                <a:solidFill>
                  <a:srgbClr val="FFFFFF"/>
                </a:solidFill>
                <a:latin typeface="Arial"/>
              </a:rPr>
              <a:t>Dom kulture </a:t>
            </a:r>
          </a:p>
          <a:p>
            <a:pPr marL="317500" indent="-101600">
              <a:lnSpc>
                <a:spcPts val="1790"/>
              </a:lnSpc>
              <a:spcAft>
                <a:spcPts val="350"/>
              </a:spcAft>
            </a:pPr>
            <a:r>
              <a:rPr lang="x-none" sz="1600" smtClean="0">
                <a:solidFill>
                  <a:srgbClr val="FFFFFF"/>
                </a:solidFill>
                <a:latin typeface="Arial"/>
              </a:rPr>
              <a:t>- </a:t>
            </a:r>
            <a:r>
              <a:rPr lang="sr-Latn-CS" sz="1600" dirty="0" smtClean="0">
                <a:solidFill>
                  <a:srgbClr val="FFFFFF"/>
                </a:solidFill>
                <a:latin typeface="Arial"/>
              </a:rPr>
              <a:t>   Biblioteka </a:t>
            </a:r>
            <a:r>
              <a:rPr lang="x-none" sz="1600" smtClean="0">
                <a:solidFill>
                  <a:srgbClr val="FFFFFF"/>
                </a:solidFill>
                <a:latin typeface="Arial"/>
              </a:rPr>
              <a:t>“</a:t>
            </a:r>
            <a:r>
              <a:rPr lang="sr-Latn-CS" sz="1600" dirty="0" smtClean="0">
                <a:solidFill>
                  <a:srgbClr val="FFFFFF"/>
                </a:solidFill>
                <a:latin typeface="Arial"/>
              </a:rPr>
              <a:t> Svetislav Vulović </a:t>
            </a:r>
            <a:r>
              <a:rPr lang="x-none" sz="1600" smtClean="0">
                <a:solidFill>
                  <a:srgbClr val="FFFFFF"/>
                </a:solidFill>
                <a:latin typeface="Arial"/>
              </a:rPr>
              <a:t>"</a:t>
            </a:r>
            <a:endParaRPr lang="x-none" sz="1600">
              <a:solidFill>
                <a:srgbClr val="FFFFFF"/>
              </a:solidFill>
              <a:latin typeface="Arial"/>
            </a:endParaRPr>
          </a:p>
          <a:p>
            <a:pPr marL="317500" indent="-101600">
              <a:lnSpc>
                <a:spcPts val="2304"/>
              </a:lnSpc>
            </a:pPr>
            <a:r>
              <a:rPr lang="x-none" sz="1600">
                <a:solidFill>
                  <a:srgbClr val="FFFFFF"/>
                </a:solidFill>
                <a:latin typeface="Arial"/>
              </a:rPr>
              <a:t>-    </a:t>
            </a:r>
            <a:r>
              <a:rPr lang="sr-Latn-CS" sz="1600" dirty="0" smtClean="0">
                <a:solidFill>
                  <a:srgbClr val="FFFFFF"/>
                </a:solidFill>
                <a:latin typeface="Arial"/>
              </a:rPr>
              <a:t>Turistička organizacija</a:t>
            </a:r>
            <a:endParaRPr lang="x-none" sz="1600">
              <a:solidFill>
                <a:srgbClr val="FFFFFF"/>
              </a:solidFill>
              <a:latin typeface="Arial"/>
            </a:endParaRPr>
          </a:p>
          <a:p>
            <a:pPr marL="317500" indent="-101600">
              <a:lnSpc>
                <a:spcPts val="2304"/>
              </a:lnSpc>
            </a:pPr>
            <a:r>
              <a:rPr lang="x-none" sz="1600">
                <a:solidFill>
                  <a:srgbClr val="FFFFFF"/>
                </a:solidFill>
                <a:latin typeface="Arial"/>
              </a:rPr>
              <a:t>-    </a:t>
            </a:r>
            <a:r>
              <a:rPr lang="sr-Latn-CS" sz="1600" dirty="0" smtClean="0">
                <a:solidFill>
                  <a:srgbClr val="FFFFFF"/>
                </a:solidFill>
                <a:latin typeface="Arial"/>
              </a:rPr>
              <a:t>Predškolska ustanova “ Bajka “</a:t>
            </a:r>
            <a:endParaRPr lang="x-none" sz="1600">
              <a:solidFill>
                <a:srgbClr val="FFFFFF"/>
              </a:solidFill>
              <a:latin typeface="Arial"/>
            </a:endParaRPr>
          </a:p>
          <a:p>
            <a:pPr marL="317500" indent="-101600">
              <a:lnSpc>
                <a:spcPts val="2304"/>
              </a:lnSpc>
            </a:pPr>
            <a:r>
              <a:rPr lang="x-none" sz="1600">
                <a:solidFill>
                  <a:srgbClr val="FFFFFF"/>
                </a:solidFill>
                <a:latin typeface="Arial"/>
              </a:rPr>
              <a:t>-    </a:t>
            </a:r>
            <a:r>
              <a:rPr lang="sr-Latn-CS" sz="1600" dirty="0" smtClean="0">
                <a:solidFill>
                  <a:srgbClr val="FFFFFF"/>
                </a:solidFill>
                <a:latin typeface="Arial"/>
              </a:rPr>
              <a:t>19 Mesnih zajednica</a:t>
            </a:r>
            <a:endParaRPr lang="x-none" sz="1600">
              <a:solidFill>
                <a:srgbClr val="FFFFFF"/>
              </a:solidFill>
              <a:latin typeface="Arial"/>
            </a:endParaRPr>
          </a:p>
          <a:p>
            <a:pPr marL="317500" indent="-101600">
              <a:lnSpc>
                <a:spcPts val="2304"/>
              </a:lnSpc>
            </a:pPr>
            <a:endParaRPr lang="x-none" sz="1600">
              <a:solidFill>
                <a:srgbClr val="FFFFFF"/>
              </a:solidFill>
              <a:latin typeface="Arial"/>
            </a:endParaRPr>
          </a:p>
          <a:p>
            <a:pPr marL="317500" indent="-101600">
              <a:lnSpc>
                <a:spcPts val="2304"/>
              </a:lnSpc>
            </a:pPr>
            <a:endParaRPr lang="x-none" sz="1600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124" y="1357298"/>
            <a:ext cx="4200144" cy="5072098"/>
          </a:xfrm>
          <a:prstGeom prst="rect">
            <a:avLst/>
          </a:prstGeom>
        </p:spPr>
      </p:pic>
      <p:sp>
        <p:nvSpPr>
          <p:cNvPr id="3" name="Pravougaonik 2"/>
          <p:cNvSpPr/>
          <p:nvPr/>
        </p:nvSpPr>
        <p:spPr>
          <a:xfrm>
            <a:off x="5650992" y="2529840"/>
            <a:ext cx="749808" cy="70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lnSpc>
                <a:spcPts val="1464"/>
              </a:lnSpc>
            </a:pPr>
            <a:r>
              <a:rPr lang="x-none" sz="1050" b="1">
                <a:solidFill>
                  <a:srgbClr val="FBF0C5"/>
                </a:solidFill>
                <a:latin typeface="Arial"/>
              </a:rPr>
              <a:t>KO</a:t>
            </a:r>
          </a:p>
          <a:p>
            <a:pPr indent="0">
              <a:lnSpc>
                <a:spcPts val="1464"/>
              </a:lnSpc>
            </a:pPr>
            <a:r>
              <a:rPr lang="x-none" sz="1150" b="1">
                <a:solidFill>
                  <a:srgbClr val="FBF0C5"/>
                </a:solidFill>
                <a:latin typeface="Arial"/>
              </a:rPr>
              <a:t>UČESTVUJE U IZRADI BUDŽETA?</a:t>
            </a:r>
          </a:p>
        </p:txBody>
      </p:sp>
      <p:sp>
        <p:nvSpPr>
          <p:cNvPr id="4" name="Pravougaonik 3"/>
          <p:cNvSpPr/>
          <p:nvPr/>
        </p:nvSpPr>
        <p:spPr>
          <a:xfrm>
            <a:off x="7242048" y="2714620"/>
            <a:ext cx="1187604" cy="64732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lnSpc>
                <a:spcPts val="2350"/>
              </a:lnSpc>
              <a:spcBef>
                <a:spcPts val="5460"/>
              </a:spcBef>
            </a:pPr>
            <a:r>
              <a:rPr lang="x-none" sz="2100" b="1">
                <a:solidFill>
                  <a:srgbClr val="FFFFFF"/>
                </a:solidFill>
                <a:latin typeface="Arial"/>
              </a:rPr>
              <a:t>BUDZET</a:t>
            </a:r>
          </a:p>
          <a:p>
            <a:pPr indent="0">
              <a:lnSpc>
                <a:spcPts val="2350"/>
              </a:lnSpc>
              <a:spcAft>
                <a:spcPts val="4410"/>
              </a:spcAft>
            </a:pPr>
            <a:r>
              <a:rPr lang="sr-Latn-CS" sz="2100" b="1" dirty="0" smtClean="0">
                <a:solidFill>
                  <a:srgbClr val="FFFFFF"/>
                </a:solidFill>
                <a:latin typeface="Arial"/>
              </a:rPr>
              <a:t>OPŠTINE</a:t>
            </a:r>
            <a:endParaRPr lang="x-none" sz="21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Pravougaonik 4"/>
          <p:cNvSpPr/>
          <p:nvPr/>
        </p:nvSpPr>
        <p:spPr>
          <a:xfrm>
            <a:off x="7284720" y="4572008"/>
            <a:ext cx="930618" cy="785818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marL="241300" indent="-241300">
              <a:lnSpc>
                <a:spcPts val="1416"/>
              </a:lnSpc>
            </a:pPr>
            <a:r>
              <a:rPr lang="sr-Latn-CS" sz="1100" b="1" i="1" dirty="0" smtClean="0">
                <a:solidFill>
                  <a:srgbClr val="FFFFFF"/>
                </a:solidFill>
                <a:latin typeface="Arial"/>
              </a:rPr>
              <a:t>F    </a:t>
            </a:r>
            <a:r>
              <a:rPr lang="x-none" sz="900" b="1" smtClean="0">
                <a:solidFill>
                  <a:srgbClr val="FFFFFF"/>
                </a:solidFill>
                <a:latin typeface="Arial"/>
              </a:rPr>
              <a:t>OKVI</a:t>
            </a:r>
            <a:r>
              <a:rPr lang="sr-Latn-CS" sz="900" b="1" dirty="0" smtClean="0">
                <a:solidFill>
                  <a:srgbClr val="FFFFFF"/>
                </a:solidFill>
                <a:latin typeface="Arial"/>
              </a:rPr>
              <a:t>R  </a:t>
            </a:r>
            <a:r>
              <a:rPr lang="x-none" sz="900" b="1" smtClean="0">
                <a:solidFill>
                  <a:srgbClr val="FFFFFF"/>
                </a:solidFill>
                <a:latin typeface="Arial"/>
              </a:rPr>
              <a:t>U</a:t>
            </a:r>
            <a:r>
              <a:rPr lang="sr-Latn-CS" sz="900" b="1" dirty="0" smtClean="0">
                <a:solidFill>
                  <a:srgbClr val="FFFFFF"/>
                </a:solidFill>
                <a:latin typeface="Arial"/>
              </a:rPr>
              <a:t> </a:t>
            </a:r>
            <a:r>
              <a:rPr lang="x-none" sz="900" b="1" smtClean="0">
                <a:solidFill>
                  <a:srgbClr val="FFFFFF"/>
                </a:solidFill>
                <a:latin typeface="Arial"/>
              </a:rPr>
              <a:t>KOMESE PLANIRA</a:t>
            </a:r>
            <a:endParaRPr lang="x-none" sz="9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Pravougaonik 5"/>
          <p:cNvSpPr/>
          <p:nvPr/>
        </p:nvSpPr>
        <p:spPr>
          <a:xfrm>
            <a:off x="357158" y="1285860"/>
            <a:ext cx="3782026" cy="535785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lIns="0" tIns="0" rIns="0" bIns="0">
            <a:noAutofit/>
          </a:bodyPr>
          <a:lstStyle/>
          <a:p>
            <a:pPr marR="114300" indent="0" algn="just">
              <a:lnSpc>
                <a:spcPts val="1872"/>
              </a:lnSpc>
              <a:spcAft>
                <a:spcPts val="490"/>
              </a:spcAft>
            </a:pPr>
            <a:r>
              <a:rPr lang="x-none" sz="1150" b="1">
                <a:solidFill>
                  <a:schemeClr val="bg1"/>
                </a:solidFill>
                <a:latin typeface="Arial"/>
              </a:rPr>
              <a:t>BUDŽET </a:t>
            </a:r>
            <a:r>
              <a:rPr lang="sr-Latn-CS" sz="1150" b="1" dirty="0" smtClean="0">
                <a:solidFill>
                  <a:schemeClr val="bg1"/>
                </a:solidFill>
                <a:latin typeface="Arial"/>
              </a:rPr>
              <a:t>OPŠTINE Ivanjica</a:t>
            </a:r>
            <a:r>
              <a:rPr lang="x-none" sz="1150" b="1" smtClean="0">
                <a:solidFill>
                  <a:schemeClr val="bg1"/>
                </a:solidFill>
                <a:latin typeface="Arial"/>
              </a:rPr>
              <a:t> </a:t>
            </a:r>
            <a:r>
              <a:rPr lang="x-none" sz="1300">
                <a:solidFill>
                  <a:srgbClr val="FFFFFF"/>
                </a:solidFill>
                <a:latin typeface="Calibri"/>
              </a:rPr>
              <a:t>je pravni dokument koji utvrđuje plan prihoda i primanja i rashoda i izdataka </a:t>
            </a:r>
            <a:r>
              <a:rPr lang="sr-Latn-CS" sz="1300" dirty="0" smtClean="0">
                <a:solidFill>
                  <a:srgbClr val="FFFFFF"/>
                </a:solidFill>
                <a:latin typeface="Calibri"/>
              </a:rPr>
              <a:t>opštine</a:t>
            </a:r>
            <a:r>
              <a:rPr lang="x-none" sz="1300" smtClean="0">
                <a:solidFill>
                  <a:srgbClr val="FFFFFF"/>
                </a:solidFill>
                <a:latin typeface="Calibri"/>
              </a:rPr>
              <a:t> </a:t>
            </a:r>
            <a:r>
              <a:rPr lang="x-none" sz="1300">
                <a:solidFill>
                  <a:srgbClr val="FFFFFF"/>
                </a:solidFill>
                <a:latin typeface="Calibri"/>
              </a:rPr>
              <a:t>za budžetsku, odnosno kalendarsku godinu.</a:t>
            </a:r>
          </a:p>
          <a:p>
            <a:pPr indent="0">
              <a:lnSpc>
                <a:spcPts val="1872"/>
              </a:lnSpc>
              <a:spcAft>
                <a:spcPts val="490"/>
              </a:spcAft>
            </a:pPr>
            <a:r>
              <a:rPr lang="x-none" sz="1300">
                <a:solidFill>
                  <a:srgbClr val="FFFFFF"/>
                </a:solidFill>
                <a:latin typeface="Calibri"/>
              </a:rPr>
              <a:t>To znači da ovaj dokument predstavlja predviđanje koliko će se novca od građana i privrede u toku jedne godine prikupiti i na koji način će se taj novac trošiti.</a:t>
            </a:r>
          </a:p>
          <a:p>
            <a:pPr indent="0">
              <a:lnSpc>
                <a:spcPts val="1872"/>
              </a:lnSpc>
              <a:spcAft>
                <a:spcPts val="490"/>
              </a:spcAft>
            </a:pPr>
            <a:r>
              <a:rPr lang="x-none" sz="1300">
                <a:solidFill>
                  <a:srgbClr val="FFFFFF"/>
                </a:solidFill>
                <a:latin typeface="Calibri"/>
              </a:rPr>
              <a:t>Iz </a:t>
            </a:r>
            <a:r>
              <a:rPr lang="sr-Latn-CS" sz="1300" dirty="0" smtClean="0">
                <a:solidFill>
                  <a:srgbClr val="FFFFFF"/>
                </a:solidFill>
                <a:latin typeface="Calibri"/>
              </a:rPr>
              <a:t>opštinskog</a:t>
            </a:r>
            <a:r>
              <a:rPr lang="x-none" sz="1300" smtClean="0">
                <a:solidFill>
                  <a:srgbClr val="FFFFFF"/>
                </a:solidFill>
                <a:latin typeface="Calibri"/>
              </a:rPr>
              <a:t> </a:t>
            </a:r>
            <a:r>
              <a:rPr lang="x-none" sz="1300">
                <a:solidFill>
                  <a:srgbClr val="FFFFFF"/>
                </a:solidFill>
                <a:latin typeface="Calibri"/>
              </a:rPr>
              <a:t>budžeta se tokom godine plaćaju </a:t>
            </a:r>
            <a:r>
              <a:rPr lang="x-none" sz="1300" smtClean="0">
                <a:solidFill>
                  <a:srgbClr val="FFFFFF"/>
                </a:solidFill>
                <a:latin typeface="Calibri"/>
              </a:rPr>
              <a:t>sve</a:t>
            </a:r>
            <a:r>
              <a:rPr lang="sr-Latn-CS" sz="1300" dirty="0" smtClean="0">
                <a:solidFill>
                  <a:srgbClr val="FFFFFF"/>
                </a:solidFill>
                <a:latin typeface="Calibri"/>
              </a:rPr>
              <a:t> </a:t>
            </a:r>
            <a:r>
              <a:rPr lang="x-none" sz="1300" smtClean="0">
                <a:solidFill>
                  <a:srgbClr val="FFFFFF"/>
                </a:solidFill>
                <a:latin typeface="Calibri"/>
              </a:rPr>
              <a:t>obaveze </a:t>
            </a:r>
            <a:r>
              <a:rPr lang="x-none" sz="1300">
                <a:solidFill>
                  <a:srgbClr val="FFFFFF"/>
                </a:solidFill>
                <a:latin typeface="Calibri"/>
              </a:rPr>
              <a:t>lokalne samouprave. Isto tako u budžet se slivaju prihodi iz kojih se podmiruju te obaveze.</a:t>
            </a:r>
          </a:p>
          <a:p>
            <a:pPr indent="0">
              <a:lnSpc>
                <a:spcPts val="1872"/>
              </a:lnSpc>
              <a:spcAft>
                <a:spcPts val="490"/>
              </a:spcAft>
            </a:pPr>
            <a:r>
              <a:rPr lang="sr-Latn-CS" sz="1300" dirty="0" smtClean="0">
                <a:solidFill>
                  <a:srgbClr val="FFFFFF"/>
                </a:solidFill>
                <a:latin typeface="Calibri"/>
              </a:rPr>
              <a:t>Predsednik opštine</a:t>
            </a:r>
            <a:r>
              <a:rPr lang="x-none" sz="1300" smtClean="0">
                <a:solidFill>
                  <a:srgbClr val="FFFFFF"/>
                </a:solidFill>
                <a:latin typeface="Calibri"/>
              </a:rPr>
              <a:t> </a:t>
            </a:r>
            <a:r>
              <a:rPr lang="x-none" sz="1300">
                <a:solidFill>
                  <a:srgbClr val="FFFFFF"/>
                </a:solidFill>
                <a:latin typeface="Calibri"/>
              </a:rPr>
              <a:t>i lokalna uprava sprovode </a:t>
            </a:r>
            <a:r>
              <a:rPr lang="sr-Latn-CS" sz="1300" dirty="0" smtClean="0">
                <a:solidFill>
                  <a:srgbClr val="FFFFFF"/>
                </a:solidFill>
                <a:latin typeface="Calibri"/>
              </a:rPr>
              <a:t>opštinsku</a:t>
            </a:r>
            <a:r>
              <a:rPr lang="x-none" sz="1300" smtClean="0">
                <a:solidFill>
                  <a:srgbClr val="FFFFFF"/>
                </a:solidFill>
                <a:latin typeface="Calibri"/>
              </a:rPr>
              <a:t> </a:t>
            </a:r>
            <a:r>
              <a:rPr lang="x-none" sz="1300">
                <a:solidFill>
                  <a:srgbClr val="FFFFFF"/>
                </a:solidFill>
                <a:latin typeface="Calibri"/>
              </a:rPr>
              <a:t>politiku, a glavna poluga te politike i razvoja je upravo budžet </a:t>
            </a:r>
            <a:r>
              <a:rPr lang="sr-Latn-CS" sz="1300" dirty="0" smtClean="0">
                <a:solidFill>
                  <a:srgbClr val="FFFFFF"/>
                </a:solidFill>
                <a:latin typeface="Calibri"/>
              </a:rPr>
              <a:t>opštine.</a:t>
            </a:r>
            <a:endParaRPr lang="x-none" sz="1300">
              <a:solidFill>
                <a:srgbClr val="FFFFFF"/>
              </a:solidFill>
              <a:latin typeface="Calibri"/>
            </a:endParaRPr>
          </a:p>
          <a:p>
            <a:pPr indent="0">
              <a:lnSpc>
                <a:spcPts val="1872"/>
              </a:lnSpc>
              <a:spcAft>
                <a:spcPts val="490"/>
              </a:spcAft>
            </a:pPr>
            <a:r>
              <a:rPr lang="x-none" sz="1300">
                <a:solidFill>
                  <a:srgbClr val="FFFFFF"/>
                </a:solidFill>
                <a:latin typeface="Calibri"/>
              </a:rPr>
              <a:t>Prilikom definisanja ovog, za </a:t>
            </a:r>
            <a:r>
              <a:rPr lang="sr-Latn-CS" sz="1300" dirty="0" smtClean="0">
                <a:solidFill>
                  <a:srgbClr val="FFFFFF"/>
                </a:solidFill>
                <a:latin typeface="Calibri"/>
              </a:rPr>
              <a:t>opštinu </a:t>
            </a:r>
            <a:r>
              <a:rPr lang="x-none" sz="1300" smtClean="0">
                <a:solidFill>
                  <a:srgbClr val="FFFFFF"/>
                </a:solidFill>
                <a:latin typeface="Calibri"/>
              </a:rPr>
              <a:t> </a:t>
            </a:r>
            <a:r>
              <a:rPr lang="sr-Latn-CS" sz="1300" dirty="0" smtClean="0">
                <a:solidFill>
                  <a:srgbClr val="FFFFFF"/>
                </a:solidFill>
                <a:latin typeface="Calibri"/>
              </a:rPr>
              <a:t>Ivanjica </a:t>
            </a:r>
            <a:r>
              <a:rPr lang="x-none" sz="1300" smtClean="0">
                <a:solidFill>
                  <a:srgbClr val="FFFFFF"/>
                </a:solidFill>
                <a:latin typeface="Calibri"/>
              </a:rPr>
              <a:t> </a:t>
            </a:r>
            <a:r>
              <a:rPr lang="x-none" sz="1300">
                <a:solidFill>
                  <a:srgbClr val="FFFFFF"/>
                </a:solidFill>
                <a:latin typeface="Calibri"/>
              </a:rPr>
              <a:t>najvažnijeg dokumenta, oni moraju da se vode zakonskim propisima, strateškim prioritetima razvoja i drugim elementima, kao što je prikazano na </a:t>
            </a:r>
            <a:r>
              <a:rPr lang="x-none" sz="1150" b="1">
                <a:solidFill>
                  <a:srgbClr val="FFFFFF"/>
                </a:solidFill>
                <a:latin typeface="Arial"/>
              </a:rPr>
              <a:t>slici 1</a:t>
            </a:r>
            <a:r>
              <a:rPr lang="x-none" sz="1300">
                <a:solidFill>
                  <a:srgbClr val="FFFFFF"/>
                </a:solidFill>
                <a:latin typeface="Calibri"/>
              </a:rPr>
              <a:t>.</a:t>
            </a:r>
          </a:p>
          <a:p>
            <a:pPr indent="0">
              <a:lnSpc>
                <a:spcPts val="1560"/>
              </a:lnSpc>
            </a:pPr>
            <a:r>
              <a:rPr lang="x-none" sz="1300">
                <a:solidFill>
                  <a:srgbClr val="FFFFFF"/>
                </a:solidFill>
                <a:latin typeface="Calibri"/>
              </a:rPr>
              <a:t>Realnost je takva da postoje velike razlike između želja i mogućnosti, tako da kreiranje budzeta podrazumeva utvrđivanje prioriteta i pravljenje različitih kompromisa.</a:t>
            </a:r>
          </a:p>
        </p:txBody>
      </p:sp>
      <p:sp>
        <p:nvSpPr>
          <p:cNvPr id="7" name="Pravougaonik 6"/>
          <p:cNvSpPr/>
          <p:nvPr/>
        </p:nvSpPr>
        <p:spPr>
          <a:xfrm>
            <a:off x="7479792" y="1761744"/>
            <a:ext cx="445008" cy="109728"/>
          </a:xfrm>
          <a:prstGeom prst="rect">
            <a:avLst/>
          </a:prstGeom>
          <a:solidFill>
            <a:srgbClr val="B1B1AF"/>
          </a:solidFill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170"/>
              </a:lnSpc>
              <a:spcAft>
                <a:spcPts val="5460"/>
              </a:spcAft>
            </a:pPr>
            <a:r>
              <a:rPr lang="x-none" sz="1050" b="1">
                <a:solidFill>
                  <a:srgbClr val="FFFFFF"/>
                </a:solidFill>
                <a:latin typeface="Arial"/>
              </a:rPr>
              <a:t>slika 1.</a:t>
            </a:r>
          </a:p>
        </p:txBody>
      </p:sp>
      <p:sp>
        <p:nvSpPr>
          <p:cNvPr id="8" name="Pravougaonik 7"/>
          <p:cNvSpPr/>
          <p:nvPr/>
        </p:nvSpPr>
        <p:spPr>
          <a:xfrm>
            <a:off x="4724400" y="4346448"/>
            <a:ext cx="710184" cy="10058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just">
              <a:lnSpc>
                <a:spcPts val="1728"/>
              </a:lnSpc>
            </a:pPr>
            <a:r>
              <a:rPr lang="sr-Latn-CS" sz="1000" b="1" dirty="0" smtClean="0">
                <a:latin typeface="Calibri"/>
              </a:rPr>
              <a:t>Zakonski  </a:t>
            </a:r>
            <a:r>
              <a:rPr lang="x-none" sz="1000" b="1" smtClean="0">
                <a:latin typeface="Calibri"/>
              </a:rPr>
              <a:t>prop</a:t>
            </a:r>
            <a:r>
              <a:rPr lang="sr-Latn-CS" sz="1000" b="1" dirty="0" err="1" smtClean="0">
                <a:latin typeface="Calibri"/>
              </a:rPr>
              <a:t>isi</a:t>
            </a:r>
            <a:endParaRPr lang="x-none" sz="1000" b="1">
              <a:latin typeface="Calibri"/>
            </a:endParaRPr>
          </a:p>
        </p:txBody>
      </p:sp>
      <p:sp>
        <p:nvSpPr>
          <p:cNvPr id="9" name="Pravougaonik 8"/>
          <p:cNvSpPr/>
          <p:nvPr/>
        </p:nvSpPr>
        <p:spPr>
          <a:xfrm>
            <a:off x="4724400" y="4523232"/>
            <a:ext cx="2602992" cy="14935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just">
              <a:lnSpc>
                <a:spcPts val="1728"/>
              </a:lnSpc>
            </a:pPr>
            <a:r>
              <a:rPr lang="x-none" sz="1000" b="1" smtClean="0">
                <a:latin typeface="Calibri"/>
              </a:rPr>
              <a:t>Strateš</a:t>
            </a:r>
            <a:r>
              <a:rPr lang="sr-Latn-CS" sz="1000" b="1" dirty="0" err="1" smtClean="0">
                <a:latin typeface="Calibri"/>
              </a:rPr>
              <a:t>ki</a:t>
            </a:r>
            <a:r>
              <a:rPr lang="sr-Latn-CS" sz="1000" b="1" dirty="0" smtClean="0">
                <a:latin typeface="Calibri"/>
              </a:rPr>
              <a:t> </a:t>
            </a:r>
            <a:r>
              <a:rPr lang="x-none" sz="1000" b="1" smtClean="0">
                <a:latin typeface="Calibri"/>
              </a:rPr>
              <a:t> ci</a:t>
            </a:r>
            <a:r>
              <a:rPr lang="sr-Latn-CS" sz="1000" b="1" dirty="0" smtClean="0">
                <a:latin typeface="Calibri"/>
              </a:rPr>
              <a:t>l</a:t>
            </a:r>
            <a:r>
              <a:rPr lang="x-none" sz="1000" b="1" smtClean="0">
                <a:latin typeface="Calibri"/>
              </a:rPr>
              <a:t>jevi razv</a:t>
            </a:r>
            <a:r>
              <a:rPr lang="sr-Latn-CS" sz="1000" b="1" dirty="0" smtClean="0">
                <a:latin typeface="Calibri"/>
              </a:rPr>
              <a:t>o</a:t>
            </a:r>
            <a:r>
              <a:rPr lang="x-none" sz="1000" b="1" smtClean="0">
                <a:latin typeface="Calibri"/>
              </a:rPr>
              <a:t>ja </a:t>
            </a:r>
            <a:r>
              <a:rPr lang="sr-Latn-CS" sz="1000" b="1" dirty="0" smtClean="0">
                <a:latin typeface="Calibri"/>
              </a:rPr>
              <a:t>opštine Ivanjica</a:t>
            </a:r>
            <a:endParaRPr lang="x-none" sz="1000" b="1">
              <a:solidFill>
                <a:srgbClr val="93353A"/>
              </a:solidFill>
              <a:latin typeface="Calibri"/>
            </a:endParaRPr>
          </a:p>
        </p:txBody>
      </p:sp>
      <p:sp>
        <p:nvSpPr>
          <p:cNvPr id="10" name="Pravougaonik 9"/>
          <p:cNvSpPr/>
          <p:nvPr/>
        </p:nvSpPr>
        <p:spPr>
          <a:xfrm>
            <a:off x="4724400" y="4782312"/>
            <a:ext cx="1901952" cy="32918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lnSpc>
                <a:spcPts val="1728"/>
              </a:lnSpc>
            </a:pPr>
            <a:r>
              <a:rPr lang="x-none" sz="1000" b="1">
                <a:latin typeface="Calibri"/>
              </a:rPr>
              <a:t>Ekonomska </a:t>
            </a:r>
            <a:r>
              <a:rPr lang="x-none" sz="1000" b="1" smtClean="0">
                <a:latin typeface="Calibri"/>
              </a:rPr>
              <a:t>s</a:t>
            </a:r>
            <a:r>
              <a:rPr lang="sr-Latn-CS" sz="1000" b="1" dirty="0" err="1" smtClean="0">
                <a:latin typeface="Calibri"/>
              </a:rPr>
              <a:t>ituacija</a:t>
            </a:r>
            <a:r>
              <a:rPr lang="sr-Latn-CS" sz="1000" b="1" dirty="0" smtClean="0">
                <a:latin typeface="Calibri"/>
              </a:rPr>
              <a:t> </a:t>
            </a:r>
            <a:r>
              <a:rPr lang="x-none" sz="1000" b="1" smtClean="0">
                <a:latin typeface="Calibri"/>
              </a:rPr>
              <a:t> u</a:t>
            </a:r>
            <a:r>
              <a:rPr lang="sr-Latn-CS" sz="1000" b="1" dirty="0" smtClean="0">
                <a:latin typeface="Calibri"/>
              </a:rPr>
              <a:t> </a:t>
            </a:r>
            <a:r>
              <a:rPr lang="x-none" sz="1000" b="1" smtClean="0">
                <a:latin typeface="Calibri"/>
              </a:rPr>
              <a:t>zemlj</a:t>
            </a:r>
            <a:r>
              <a:rPr lang="sr-Latn-CS" sz="1000" b="1" dirty="0" smtClean="0">
                <a:latin typeface="Calibri"/>
              </a:rPr>
              <a:t> i  okruženju</a:t>
            </a:r>
            <a:r>
              <a:rPr lang="x-none" sz="1000" b="1" smtClean="0">
                <a:latin typeface="Calibri"/>
              </a:rPr>
              <a:t>  </a:t>
            </a:r>
            <a:endParaRPr lang="sr-Latn-CS" sz="1000" b="1" dirty="0" smtClean="0">
              <a:latin typeface="Calibri"/>
            </a:endParaRPr>
          </a:p>
          <a:p>
            <a:pPr indent="0">
              <a:lnSpc>
                <a:spcPts val="1728"/>
              </a:lnSpc>
            </a:pPr>
            <a:r>
              <a:rPr lang="x-none" sz="1000" b="1" smtClean="0">
                <a:latin typeface="Calibri"/>
              </a:rPr>
              <a:t>Ostvarenje pro</a:t>
            </a:r>
            <a:r>
              <a:rPr lang="sr-Latn-CS" sz="1000" b="1" dirty="0" err="1" smtClean="0">
                <a:latin typeface="Calibri"/>
              </a:rPr>
              <a:t>jektovanih</a:t>
            </a:r>
            <a:r>
              <a:rPr lang="sr-Latn-CS" sz="1000" b="1" dirty="0" smtClean="0">
                <a:latin typeface="Calibri"/>
              </a:rPr>
              <a:t> godišnjih prihoda budžeta</a:t>
            </a:r>
            <a:endParaRPr lang="x-none" sz="1000" b="1">
              <a:latin typeface="Calibri"/>
            </a:endParaRPr>
          </a:p>
        </p:txBody>
      </p:sp>
      <p:sp>
        <p:nvSpPr>
          <p:cNvPr id="11" name="Pravougaonik 10"/>
          <p:cNvSpPr/>
          <p:nvPr/>
        </p:nvSpPr>
        <p:spPr>
          <a:xfrm>
            <a:off x="4596384" y="5175504"/>
            <a:ext cx="2475946" cy="89670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114300" indent="0" algn="just">
              <a:lnSpc>
                <a:spcPts val="1040"/>
              </a:lnSpc>
            </a:pPr>
            <a:endParaRPr lang="sr-Latn-CS" sz="850" b="1" dirty="0" smtClean="0">
              <a:latin typeface="Calibri"/>
            </a:endParaRPr>
          </a:p>
          <a:p>
            <a:pPr marL="114300" indent="0" algn="just">
              <a:lnSpc>
                <a:spcPts val="1040"/>
              </a:lnSpc>
            </a:pPr>
            <a:endParaRPr lang="x-none" sz="850" b="1">
              <a:solidFill>
                <a:srgbClr val="93353A"/>
              </a:solidFill>
              <a:latin typeface="Calibri"/>
            </a:endParaRPr>
          </a:p>
          <a:p>
            <a:pPr indent="0">
              <a:lnSpc>
                <a:spcPts val="480"/>
              </a:lnSpc>
              <a:spcAft>
                <a:spcPts val="420"/>
              </a:spcAft>
            </a:pPr>
            <a:r>
              <a:rPr lang="x-none" sz="400">
                <a:solidFill>
                  <a:srgbClr val="93353A"/>
                </a:solidFill>
                <a:latin typeface="Century Schoolbook"/>
              </a:rPr>
              <a:t>M*M</a:t>
            </a:r>
            <a:r>
              <a:rPr lang="x-none" sz="400">
                <a:solidFill>
                  <a:srgbClr val="93353A"/>
                </a:solidFill>
                <a:latin typeface="Arial Narrow"/>
              </a:rPr>
              <a:t>4</a:t>
            </a:r>
            <a:r>
              <a:rPr lang="x-none" sz="400">
                <a:solidFill>
                  <a:srgbClr val="93353A"/>
                </a:solidFill>
                <a:latin typeface="Century Schoolbook"/>
              </a:rPr>
              <a:t>M*»l«»M«M»M««**M»M«**»«</a:t>
            </a:r>
            <a:r>
              <a:rPr lang="x-none" sz="400">
                <a:solidFill>
                  <a:srgbClr val="93353A"/>
                </a:solidFill>
                <a:latin typeface="Arial Narrow"/>
              </a:rPr>
              <a:t>4</a:t>
            </a:r>
            <a:r>
              <a:rPr lang="x-none" sz="400">
                <a:solidFill>
                  <a:srgbClr val="93353A"/>
                </a:solidFill>
                <a:latin typeface="Century Schoolbook"/>
              </a:rPr>
              <a:t>«M«M«M****«««***M*M»«*«*****</a:t>
            </a:r>
          </a:p>
          <a:p>
            <a:pPr marL="114300" indent="0" algn="just">
              <a:lnSpc>
                <a:spcPts val="1220"/>
              </a:lnSpc>
            </a:pPr>
            <a:endParaRPr lang="sr-Latn-CS" sz="1000" b="1" dirty="0" smtClean="0">
              <a:latin typeface="Calibri"/>
            </a:endParaRPr>
          </a:p>
          <a:p>
            <a:pPr marL="114300" indent="0" algn="just">
              <a:lnSpc>
                <a:spcPts val="1220"/>
              </a:lnSpc>
            </a:pPr>
            <a:r>
              <a:rPr lang="x-none" sz="1000" b="1" smtClean="0">
                <a:latin typeface="Calibri"/>
              </a:rPr>
              <a:t>Zapo</a:t>
            </a:r>
            <a:r>
              <a:rPr lang="sr-Latn-CS" sz="1000" b="1" dirty="0" smtClean="0">
                <a:latin typeface="Calibri"/>
              </a:rPr>
              <a:t>č</a:t>
            </a:r>
            <a:r>
              <a:rPr lang="x-none" sz="1000" b="1" smtClean="0">
                <a:latin typeface="Calibri"/>
              </a:rPr>
              <a:t>et</a:t>
            </a:r>
            <a:r>
              <a:rPr lang="sr-Latn-CS" sz="1000" b="1" dirty="0" smtClean="0">
                <a:latin typeface="Calibri"/>
              </a:rPr>
              <a:t>i </a:t>
            </a:r>
            <a:r>
              <a:rPr lang="x-none" sz="1000" b="1" smtClean="0">
                <a:latin typeface="Calibri"/>
              </a:rPr>
              <a:t>proje</a:t>
            </a:r>
            <a:r>
              <a:rPr lang="sr-Latn-CS" sz="1000" b="1" dirty="0" smtClean="0">
                <a:latin typeface="Calibri"/>
              </a:rPr>
              <a:t>kti </a:t>
            </a:r>
            <a:r>
              <a:rPr lang="x-none" sz="1000" b="1" smtClean="0">
                <a:latin typeface="Calibri"/>
              </a:rPr>
              <a:t> </a:t>
            </a:r>
            <a:r>
              <a:rPr lang="x-none" sz="1000" b="1">
                <a:latin typeface="Calibri"/>
              </a:rPr>
              <a:t>Iz ranljlh godina    </a:t>
            </a:r>
            <a:r>
              <a:rPr lang="x-none" sz="1000" b="1">
                <a:solidFill>
                  <a:srgbClr val="93353A"/>
                </a:solidFill>
                <a:latin typeface="Calibri"/>
              </a:rPr>
              <a:t>/</a:t>
            </a:r>
          </a:p>
          <a:p>
            <a:pPr indent="0">
              <a:lnSpc>
                <a:spcPts val="590"/>
              </a:lnSpc>
              <a:spcAft>
                <a:spcPts val="420"/>
              </a:spcAft>
            </a:pPr>
            <a:r>
              <a:rPr lang="x-none" sz="400">
                <a:solidFill>
                  <a:srgbClr val="93353A"/>
                </a:solidFill>
                <a:latin typeface="Century Schoolbook"/>
              </a:rPr>
              <a:t>M««*«*«««l«*M«MtMM««M«M«M«M«M«M«M***IM*l*IM«**««*«*M</a:t>
            </a:r>
            <a:r>
              <a:rPr lang="x-none" sz="400" baseline="30000">
                <a:solidFill>
                  <a:srgbClr val="93353A"/>
                </a:solidFill>
                <a:latin typeface="Century Schoolbook"/>
              </a:rPr>
              <a:t>,t</a:t>
            </a:r>
            <a:r>
              <a:rPr lang="x-none" sz="400">
                <a:solidFill>
                  <a:srgbClr val="93353A"/>
                </a:solidFill>
                <a:latin typeface="Century Schoolbook"/>
              </a:rPr>
              <a:t> </a:t>
            </a:r>
            <a:r>
              <a:rPr lang="x-none" sz="400" i="1">
                <a:solidFill>
                  <a:srgbClr val="93353A"/>
                </a:solidFill>
                <a:latin typeface="Century Schoolbook"/>
              </a:rPr>
              <a:t>jf</a:t>
            </a:r>
          </a:p>
          <a:p>
            <a:pPr marL="114300" indent="0">
              <a:lnSpc>
                <a:spcPts val="1704"/>
              </a:lnSpc>
            </a:pPr>
            <a:r>
              <a:rPr lang="x-none" sz="900" b="1">
                <a:latin typeface="Arial"/>
              </a:rPr>
              <a:t>Procena kretanja najvažnijih </a:t>
            </a:r>
            <a:r>
              <a:rPr lang="x-none" sz="900" b="1" smtClean="0">
                <a:latin typeface="Arial"/>
              </a:rPr>
              <a:t>gr</a:t>
            </a:r>
            <a:r>
              <a:rPr lang="sr-Latn-CS" sz="900" b="1" dirty="0" smtClean="0">
                <a:latin typeface="Arial"/>
              </a:rPr>
              <a:t>u</a:t>
            </a:r>
            <a:r>
              <a:rPr lang="x-none" sz="900" b="1" smtClean="0">
                <a:latin typeface="Arial"/>
              </a:rPr>
              <a:t>pa prihoda</a:t>
            </a:r>
            <a:endParaRPr lang="sr-Latn-CS" sz="900" b="1" dirty="0" smtClean="0">
              <a:latin typeface="Arial"/>
            </a:endParaRPr>
          </a:p>
          <a:p>
            <a:pPr marL="114300" indent="0">
              <a:lnSpc>
                <a:spcPts val="1704"/>
              </a:lnSpc>
            </a:pPr>
            <a:r>
              <a:rPr lang="x-none" sz="900" b="1" smtClean="0">
                <a:latin typeface="Arial"/>
              </a:rPr>
              <a:t>Obaveze </a:t>
            </a:r>
            <a:r>
              <a:rPr lang="x-none" sz="1000" smtClean="0">
                <a:latin typeface="Segoe UI"/>
              </a:rPr>
              <a:t>/</a:t>
            </a:r>
            <a:r>
              <a:rPr lang="sr-Latn-CS" sz="900" b="1" dirty="0" smtClean="0">
                <a:latin typeface="Arial" pitchFamily="34" charset="0"/>
                <a:cs typeface="Arial" pitchFamily="34" charset="0"/>
              </a:rPr>
              <a:t>Potrebe korisnika</a:t>
            </a:r>
            <a:endParaRPr lang="x-none" sz="9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Pravougaonik 11"/>
          <p:cNvSpPr/>
          <p:nvPr/>
        </p:nvSpPr>
        <p:spPr>
          <a:xfrm>
            <a:off x="357158" y="571480"/>
            <a:ext cx="7777954" cy="52884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4690"/>
              </a:lnSpc>
            </a:pPr>
            <a:r>
              <a:rPr lang="x-none" sz="4200">
                <a:solidFill>
                  <a:schemeClr val="bg1"/>
                </a:solidFill>
                <a:latin typeface="Arial"/>
              </a:rPr>
              <a:t>3. Kako nastaje budžet </a:t>
            </a:r>
            <a:r>
              <a:rPr lang="sr-Latn-CS" sz="4200" dirty="0" smtClean="0">
                <a:solidFill>
                  <a:schemeClr val="bg1"/>
                </a:solidFill>
                <a:latin typeface="Arial"/>
              </a:rPr>
              <a:t>opštine</a:t>
            </a:r>
            <a:r>
              <a:rPr lang="x-none" sz="4200" smtClean="0">
                <a:solidFill>
                  <a:schemeClr val="bg1"/>
                </a:solidFill>
                <a:latin typeface="Arial"/>
              </a:rPr>
              <a:t>?</a:t>
            </a:r>
            <a:endParaRPr lang="x-none" sz="4200">
              <a:solidFill>
                <a:schemeClr val="bg1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ugaonik 1"/>
          <p:cNvSpPr/>
          <p:nvPr/>
        </p:nvSpPr>
        <p:spPr>
          <a:xfrm>
            <a:off x="428596" y="428604"/>
            <a:ext cx="8429684" cy="542928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lIns="0" tIns="0" rIns="0" bIns="0">
            <a:noAutofit/>
          </a:bodyPr>
          <a:lstStyle/>
          <a:p>
            <a:pPr indent="0">
              <a:lnSpc>
                <a:spcPts val="4690"/>
              </a:lnSpc>
            </a:pPr>
            <a:r>
              <a:rPr lang="x-none" sz="4200">
                <a:solidFill>
                  <a:schemeClr val="bg1"/>
                </a:solidFill>
                <a:latin typeface="Arial"/>
              </a:rPr>
              <a:t>4. Kako se puni </a:t>
            </a:r>
            <a:r>
              <a:rPr lang="sr-Latn-CS" sz="4200" dirty="0" smtClean="0">
                <a:solidFill>
                  <a:schemeClr val="bg1"/>
                </a:solidFill>
                <a:latin typeface="Arial"/>
              </a:rPr>
              <a:t>opštinski</a:t>
            </a:r>
            <a:r>
              <a:rPr lang="x-none" sz="4200" smtClean="0">
                <a:solidFill>
                  <a:schemeClr val="bg1"/>
                </a:solidFill>
                <a:latin typeface="Arial"/>
              </a:rPr>
              <a:t> </a:t>
            </a:r>
            <a:r>
              <a:rPr lang="sr-Latn-CS" sz="4200" dirty="0" smtClean="0">
                <a:solidFill>
                  <a:schemeClr val="bg1"/>
                </a:solidFill>
                <a:latin typeface="Arial"/>
              </a:rPr>
              <a:t>budžet</a:t>
            </a:r>
            <a:r>
              <a:rPr lang="x-none" sz="4200" smtClean="0">
                <a:solidFill>
                  <a:schemeClr val="bg1"/>
                </a:solidFill>
                <a:latin typeface="Arial"/>
              </a:rPr>
              <a:t>?</a:t>
            </a:r>
            <a:endParaRPr lang="sr-Latn-CS" sz="4200" dirty="0" smtClean="0">
              <a:solidFill>
                <a:schemeClr val="bg1"/>
              </a:solidFill>
              <a:latin typeface="Arial"/>
            </a:endParaRPr>
          </a:p>
          <a:p>
            <a:pPr indent="0">
              <a:lnSpc>
                <a:spcPts val="4690"/>
              </a:lnSpc>
            </a:pPr>
            <a:r>
              <a:rPr lang="sr-Latn-CS" sz="4200" dirty="0" smtClean="0">
                <a:solidFill>
                  <a:schemeClr val="bg1"/>
                </a:solidFill>
                <a:latin typeface="Arial"/>
              </a:rPr>
              <a:t> </a:t>
            </a:r>
            <a:endParaRPr lang="x-none" sz="4200">
              <a:latin typeface="Arial"/>
            </a:endParaRPr>
          </a:p>
          <a:p>
            <a:pPr indent="0">
              <a:lnSpc>
                <a:spcPts val="1790"/>
              </a:lnSpc>
              <a:spcAft>
                <a:spcPts val="1470"/>
              </a:spcAft>
            </a:pPr>
            <a:r>
              <a:rPr lang="sr-Latn-CS" sz="1600" b="1" dirty="0" smtClean="0">
                <a:solidFill>
                  <a:schemeClr val="bg1"/>
                </a:solidFill>
                <a:latin typeface="Arial"/>
              </a:rPr>
              <a:t>      </a:t>
            </a:r>
            <a:r>
              <a:rPr lang="x-none" sz="1600" b="1" smtClean="0">
                <a:solidFill>
                  <a:srgbClr val="FFCC66"/>
                </a:solidFill>
                <a:latin typeface="Arial"/>
              </a:rPr>
              <a:t>OPIS </a:t>
            </a:r>
            <a:r>
              <a:rPr lang="x-none" sz="1600" b="1">
                <a:solidFill>
                  <a:srgbClr val="FFCC66"/>
                </a:solidFill>
                <a:latin typeface="Arial"/>
              </a:rPr>
              <a:t>PRIHODA I PRIMANJA</a:t>
            </a:r>
          </a:p>
          <a:p>
            <a:pPr marL="368300" indent="0" algn="just">
              <a:lnSpc>
                <a:spcPts val="1536"/>
              </a:lnSpc>
              <a:spcAft>
                <a:spcPts val="1470"/>
              </a:spcAft>
            </a:pPr>
            <a:r>
              <a:rPr lang="x-none" sz="1300" b="1" u="sng">
                <a:solidFill>
                  <a:schemeClr val="bg1"/>
                </a:solidFill>
                <a:latin typeface="Arial"/>
              </a:rPr>
              <a:t>PORESKE PRIHODE</a:t>
            </a:r>
            <a:r>
              <a:rPr lang="x-none" sz="1300" b="1">
                <a:solidFill>
                  <a:schemeClr val="bg1"/>
                </a:solidFill>
                <a:latin typeface="Arial"/>
              </a:rPr>
              <a:t> </a:t>
            </a:r>
            <a:r>
              <a:rPr lang="sr-Latn-CS" sz="1300" dirty="0" smtClean="0">
                <a:solidFill>
                  <a:srgbClr val="FFFFFF"/>
                </a:solidFill>
                <a:latin typeface="Arial"/>
              </a:rPr>
              <a:t>Opština Ivanjica </a:t>
            </a:r>
            <a:r>
              <a:rPr lang="x-none" sz="1300" smtClean="0">
                <a:solidFill>
                  <a:srgbClr val="FFFFFF"/>
                </a:solidFill>
                <a:latin typeface="Arial"/>
              </a:rPr>
              <a:t>prikuplja </a:t>
            </a:r>
            <a:r>
              <a:rPr lang="x-none" sz="1300">
                <a:solidFill>
                  <a:srgbClr val="FFFFFF"/>
                </a:solidFill>
                <a:latin typeface="Arial"/>
              </a:rPr>
              <a:t>kroz naplatu poreza na zarade, poreza na dobra i usluge, poreza na imovinu i ostalih poreza.</a:t>
            </a:r>
          </a:p>
          <a:p>
            <a:pPr marL="368300" indent="0" algn="just">
              <a:lnSpc>
                <a:spcPts val="1512"/>
              </a:lnSpc>
              <a:spcAft>
                <a:spcPts val="1470"/>
              </a:spcAft>
            </a:pPr>
            <a:r>
              <a:rPr lang="x-none" sz="1300" b="1" u="sng">
                <a:solidFill>
                  <a:schemeClr val="bg1"/>
                </a:solidFill>
                <a:latin typeface="Arial"/>
              </a:rPr>
              <a:t>NEPORESKE PRIHODE</a:t>
            </a:r>
            <a:r>
              <a:rPr lang="x-none" sz="1300" b="1">
                <a:solidFill>
                  <a:schemeClr val="bg1"/>
                </a:solidFill>
                <a:latin typeface="Arial"/>
              </a:rPr>
              <a:t> </a:t>
            </a:r>
            <a:r>
              <a:rPr lang="sr-Latn-CS" sz="1300" b="1" dirty="0" smtClean="0">
                <a:solidFill>
                  <a:srgbClr val="FFFFFF"/>
                </a:solidFill>
                <a:latin typeface="Arial"/>
              </a:rPr>
              <a:t>Opština</a:t>
            </a:r>
            <a:r>
              <a:rPr lang="x-none" sz="1300" smtClean="0">
                <a:solidFill>
                  <a:srgbClr val="FFFFFF"/>
                </a:solidFill>
                <a:latin typeface="Arial"/>
              </a:rPr>
              <a:t> </a:t>
            </a:r>
            <a:r>
              <a:rPr lang="x-none" sz="1300">
                <a:solidFill>
                  <a:srgbClr val="FFFFFF"/>
                </a:solidFill>
                <a:latin typeface="Arial"/>
              </a:rPr>
              <a:t>prikuplja od fizičkih i pravnih lica za korišćenje javnih dobara (naknade), za pružanje određenih javnih usluga (takse), za kršenje ugovornih i zakonskih odredbi (penali i kazne) kao i prihodi koji se ostvare upotrebom javne imovine (npr. naknada za korišćenje šumskog i poljoprivrednog zemljišta, naknada za korišćenje prostora i građevinskog zemljišta i slično).</a:t>
            </a:r>
          </a:p>
          <a:p>
            <a:pPr marL="368300" indent="0" algn="just">
              <a:lnSpc>
                <a:spcPts val="1536"/>
              </a:lnSpc>
              <a:spcAft>
                <a:spcPts val="1470"/>
              </a:spcAft>
            </a:pPr>
            <a:r>
              <a:rPr lang="x-none" sz="1300" b="1" u="sng">
                <a:solidFill>
                  <a:schemeClr val="bg1"/>
                </a:solidFill>
                <a:latin typeface="Arial"/>
              </a:rPr>
              <a:t>TRANSFERI</a:t>
            </a:r>
            <a:r>
              <a:rPr lang="x-none" sz="1300" b="1">
                <a:solidFill>
                  <a:srgbClr val="FFFF99"/>
                </a:solidFill>
                <a:latin typeface="Arial"/>
              </a:rPr>
              <a:t> </a:t>
            </a:r>
            <a:r>
              <a:rPr lang="x-none" sz="1300">
                <a:solidFill>
                  <a:srgbClr val="FFFFFF"/>
                </a:solidFill>
                <a:latin typeface="Arial"/>
              </a:rPr>
              <a:t>podrazumevaju namenski ili nenamenski prenos novca iz budžeta </a:t>
            </a:r>
            <a:r>
              <a:rPr lang="x-none" sz="1300" smtClean="0">
                <a:solidFill>
                  <a:srgbClr val="FFFFFF"/>
                </a:solidFill>
                <a:latin typeface="Arial"/>
              </a:rPr>
              <a:t>Republik</a:t>
            </a:r>
            <a:r>
              <a:rPr lang="sr-Latn-CS" sz="1300" dirty="0" smtClean="0">
                <a:solidFill>
                  <a:srgbClr val="FFFFFF"/>
                </a:solidFill>
                <a:latin typeface="Arial"/>
              </a:rPr>
              <a:t>e Srbije </a:t>
            </a:r>
            <a:r>
              <a:rPr lang="x-none" sz="1300" smtClean="0">
                <a:solidFill>
                  <a:srgbClr val="FFFFFF"/>
                </a:solidFill>
                <a:latin typeface="Arial"/>
              </a:rPr>
              <a:t>u korist</a:t>
            </a:r>
            <a:r>
              <a:rPr lang="sr-Latn-CS" sz="1300" dirty="0" smtClean="0">
                <a:solidFill>
                  <a:srgbClr val="FFFFFF"/>
                </a:solidFill>
                <a:latin typeface="Arial"/>
              </a:rPr>
              <a:t> nivoa opština</a:t>
            </a:r>
            <a:r>
              <a:rPr lang="x-none" sz="1300" smtClean="0">
                <a:solidFill>
                  <a:srgbClr val="FFFFFF"/>
                </a:solidFill>
                <a:latin typeface="Arial"/>
              </a:rPr>
              <a:t>.</a:t>
            </a:r>
            <a:endParaRPr lang="x-none" sz="1300">
              <a:solidFill>
                <a:srgbClr val="FFFFFF"/>
              </a:solidFill>
              <a:latin typeface="Arial"/>
            </a:endParaRPr>
          </a:p>
          <a:p>
            <a:pPr marL="368300" indent="0" algn="just">
              <a:lnSpc>
                <a:spcPts val="1536"/>
              </a:lnSpc>
              <a:spcAft>
                <a:spcPts val="1470"/>
              </a:spcAft>
            </a:pPr>
            <a:r>
              <a:rPr lang="x-none" sz="1300" b="1" u="sng">
                <a:solidFill>
                  <a:schemeClr val="bg1"/>
                </a:solidFill>
                <a:latin typeface="Arial"/>
              </a:rPr>
              <a:t>PRIMANJA OD PRODAJE NEFINANSIJSKE IMOVINE</a:t>
            </a:r>
            <a:r>
              <a:rPr lang="x-none" sz="1300" b="1">
                <a:solidFill>
                  <a:schemeClr val="bg1"/>
                </a:solidFill>
                <a:latin typeface="Arial"/>
              </a:rPr>
              <a:t> </a:t>
            </a:r>
            <a:r>
              <a:rPr lang="x-none" sz="1300">
                <a:solidFill>
                  <a:srgbClr val="FFFFFF"/>
                </a:solidFill>
                <a:latin typeface="Arial"/>
              </a:rPr>
              <a:t>se ostvaruju prodajom pokretnosti i nepokretnosti, koje su u vlasništvu </a:t>
            </a:r>
            <a:r>
              <a:rPr lang="sr-Latn-CS" sz="1300" dirty="0" smtClean="0">
                <a:solidFill>
                  <a:srgbClr val="FFFFFF"/>
                </a:solidFill>
                <a:latin typeface="Arial"/>
              </a:rPr>
              <a:t>opštine</a:t>
            </a:r>
            <a:r>
              <a:rPr lang="x-none" sz="1300" smtClean="0">
                <a:solidFill>
                  <a:srgbClr val="FFFFFF"/>
                </a:solidFill>
                <a:latin typeface="Arial"/>
              </a:rPr>
              <a:t>.</a:t>
            </a:r>
            <a:endParaRPr lang="x-none" sz="1300">
              <a:solidFill>
                <a:srgbClr val="FFFFFF"/>
              </a:solidFill>
              <a:latin typeface="Arial"/>
            </a:endParaRPr>
          </a:p>
          <a:p>
            <a:pPr marL="368300" indent="0" algn="just">
              <a:lnSpc>
                <a:spcPts val="1536"/>
              </a:lnSpc>
              <a:spcAft>
                <a:spcPts val="1470"/>
              </a:spcAft>
            </a:pPr>
            <a:r>
              <a:rPr lang="x-none" sz="1300" b="1" u="sng">
                <a:solidFill>
                  <a:schemeClr val="bg1"/>
                </a:solidFill>
                <a:latin typeface="Arial"/>
              </a:rPr>
              <a:t>PRIMANJA OD PRODAJE FINANSIJSKE IMOVINE</a:t>
            </a:r>
            <a:r>
              <a:rPr lang="x-none" sz="1300" b="1">
                <a:solidFill>
                  <a:schemeClr val="bg1"/>
                </a:solidFill>
                <a:latin typeface="Arial"/>
              </a:rPr>
              <a:t> </a:t>
            </a:r>
            <a:r>
              <a:rPr lang="x-none" sz="1300">
                <a:solidFill>
                  <a:srgbClr val="FFFFFF"/>
                </a:solidFill>
                <a:latin typeface="Arial"/>
              </a:rPr>
              <a:t>se ostvaruju od prodaje akcija i ostalog kapitala u korist nivoa </a:t>
            </a:r>
            <a:r>
              <a:rPr lang="sr-Latn-CS" sz="1300" dirty="0" smtClean="0">
                <a:solidFill>
                  <a:srgbClr val="FFFFFF"/>
                </a:solidFill>
                <a:latin typeface="Arial"/>
              </a:rPr>
              <a:t>opština</a:t>
            </a:r>
            <a:r>
              <a:rPr lang="x-none" sz="1300" smtClean="0">
                <a:solidFill>
                  <a:srgbClr val="FFFFFF"/>
                </a:solidFill>
                <a:latin typeface="Arial"/>
              </a:rPr>
              <a:t>.</a:t>
            </a:r>
            <a:endParaRPr lang="x-none" sz="1300">
              <a:solidFill>
                <a:srgbClr val="FFFFFF"/>
              </a:solidFill>
              <a:latin typeface="Arial"/>
            </a:endParaRPr>
          </a:p>
          <a:p>
            <a:pPr marL="368300" indent="0" algn="just">
              <a:lnSpc>
                <a:spcPts val="1536"/>
              </a:lnSpc>
            </a:pPr>
            <a:r>
              <a:rPr lang="x-none" sz="1300" b="1" u="sng">
                <a:solidFill>
                  <a:schemeClr val="bg1"/>
                </a:solidFill>
                <a:latin typeface="Arial"/>
              </a:rPr>
              <a:t>PRENETA NOVČANA SREDSTVA IZ RANIJIH GODINA</a:t>
            </a:r>
            <a:r>
              <a:rPr lang="x-none" sz="1300" b="1">
                <a:solidFill>
                  <a:schemeClr val="bg1"/>
                </a:solidFill>
                <a:latin typeface="Arial"/>
              </a:rPr>
              <a:t> </a:t>
            </a:r>
            <a:r>
              <a:rPr lang="x-none" sz="1300">
                <a:solidFill>
                  <a:srgbClr val="FFFFFF"/>
                </a:solidFill>
                <a:latin typeface="Arial"/>
              </a:rPr>
              <a:t>predstavljaju višak prihoda budžeta </a:t>
            </a:r>
            <a:r>
              <a:rPr lang="sr-Latn-CS" sz="1300" dirty="0" smtClean="0">
                <a:solidFill>
                  <a:srgbClr val="FFFFFF"/>
                </a:solidFill>
                <a:latin typeface="Arial"/>
              </a:rPr>
              <a:t>opštine</a:t>
            </a:r>
            <a:r>
              <a:rPr lang="x-none" sz="1300" smtClean="0">
                <a:solidFill>
                  <a:srgbClr val="FFFFFF"/>
                </a:solidFill>
                <a:latin typeface="Arial"/>
              </a:rPr>
              <a:t> </a:t>
            </a:r>
            <a:r>
              <a:rPr lang="x-none" sz="1300">
                <a:solidFill>
                  <a:srgbClr val="FFFFFF"/>
                </a:solidFill>
                <a:latin typeface="Arial"/>
              </a:rPr>
              <a:t>i korisnika budžeta </a:t>
            </a:r>
            <a:r>
              <a:rPr lang="sr-Latn-CS" sz="1300" dirty="0" smtClean="0">
                <a:solidFill>
                  <a:srgbClr val="FFFFFF"/>
                </a:solidFill>
                <a:latin typeface="Arial"/>
              </a:rPr>
              <a:t>opštine</a:t>
            </a:r>
            <a:r>
              <a:rPr lang="x-none" sz="1300" smtClean="0">
                <a:solidFill>
                  <a:srgbClr val="FFFFFF"/>
                </a:solidFill>
                <a:latin typeface="Arial"/>
              </a:rPr>
              <a:t> </a:t>
            </a:r>
            <a:r>
              <a:rPr lang="x-none" sz="1300">
                <a:solidFill>
                  <a:srgbClr val="FFFFFF"/>
                </a:solidFill>
                <a:latin typeface="Arial"/>
              </a:rPr>
              <a:t>koji nije potrošen u prethodnom budžetu.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ugaonik 2"/>
          <p:cNvSpPr/>
          <p:nvPr/>
        </p:nvSpPr>
        <p:spPr>
          <a:xfrm>
            <a:off x="326136" y="500042"/>
            <a:ext cx="4059936" cy="559595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lIns="0" tIns="0" rIns="0" bIns="0">
            <a:noAutofit/>
          </a:bodyPr>
          <a:lstStyle/>
          <a:p>
            <a:pPr marL="228600" indent="0">
              <a:lnSpc>
                <a:spcPts val="4690"/>
              </a:lnSpc>
              <a:spcAft>
                <a:spcPts val="350"/>
              </a:spcAft>
            </a:pPr>
            <a:r>
              <a:rPr lang="x-none" sz="4200">
                <a:solidFill>
                  <a:schemeClr val="bg1"/>
                </a:solidFill>
                <a:latin typeface="Arial"/>
              </a:rPr>
              <a:t>4. Kako se puni</a:t>
            </a:r>
          </a:p>
          <a:p>
            <a:pPr indent="0">
              <a:lnSpc>
                <a:spcPts val="2856"/>
              </a:lnSpc>
              <a:spcAft>
                <a:spcPts val="350"/>
              </a:spcAft>
            </a:pPr>
            <a:r>
              <a:rPr lang="x-none" sz="2000">
                <a:solidFill>
                  <a:srgbClr val="FFFFFF"/>
                </a:solidFill>
                <a:latin typeface="Calibri"/>
              </a:rPr>
              <a:t>Budžet </a:t>
            </a:r>
            <a:r>
              <a:rPr lang="sr-Latn-CS" sz="2000" dirty="0" smtClean="0">
                <a:solidFill>
                  <a:srgbClr val="FFFFFF"/>
                </a:solidFill>
                <a:latin typeface="Calibri"/>
              </a:rPr>
              <a:t>opštine Ivanjica </a:t>
            </a:r>
            <a:r>
              <a:rPr lang="x-none" sz="2000" smtClean="0">
                <a:solidFill>
                  <a:srgbClr val="FFFFFF"/>
                </a:solidFill>
                <a:latin typeface="Calibri"/>
              </a:rPr>
              <a:t>se </a:t>
            </a:r>
            <a:r>
              <a:rPr lang="x-none" sz="2000">
                <a:solidFill>
                  <a:srgbClr val="FFFFFF"/>
                </a:solidFill>
                <a:latin typeface="Calibri"/>
              </a:rPr>
              <a:t>u </a:t>
            </a:r>
            <a:r>
              <a:rPr lang="x-none" sz="2000" smtClean="0">
                <a:solidFill>
                  <a:srgbClr val="FFFFFF"/>
                </a:solidFill>
                <a:latin typeface="Calibri"/>
              </a:rPr>
              <a:t>201</a:t>
            </a:r>
            <a:r>
              <a:rPr lang="sr-Latn-CS" sz="2000" dirty="0" smtClean="0">
                <a:solidFill>
                  <a:srgbClr val="FFFFFF"/>
                </a:solidFill>
                <a:latin typeface="Calibri"/>
              </a:rPr>
              <a:t>9</a:t>
            </a:r>
            <a:r>
              <a:rPr lang="x-none" sz="2000" smtClean="0">
                <a:solidFill>
                  <a:srgbClr val="FFFFFF"/>
                </a:solidFill>
                <a:latin typeface="Calibri"/>
              </a:rPr>
              <a:t>. </a:t>
            </a:r>
            <a:r>
              <a:rPr lang="x-none" sz="2000">
                <a:solidFill>
                  <a:srgbClr val="FFFFFF"/>
                </a:solidFill>
                <a:latin typeface="Calibri"/>
              </a:rPr>
              <a:t>godini puni novcem od:</a:t>
            </a:r>
          </a:p>
          <a:p>
            <a:pPr marL="368300" indent="0">
              <a:lnSpc>
                <a:spcPts val="1670"/>
              </a:lnSpc>
              <a:spcAft>
                <a:spcPts val="350"/>
              </a:spcAft>
            </a:pPr>
            <a:r>
              <a:rPr lang="x-none" sz="1500" b="1" u="sng">
                <a:solidFill>
                  <a:schemeClr val="bg1"/>
                </a:solidFill>
                <a:latin typeface="Arial"/>
              </a:rPr>
              <a:t>PRIHODA</a:t>
            </a:r>
          </a:p>
          <a:p>
            <a:pPr marL="368300" indent="-368300">
              <a:lnSpc>
                <a:spcPts val="1680"/>
              </a:lnSpc>
              <a:spcAft>
                <a:spcPts val="350"/>
              </a:spcAft>
            </a:pPr>
            <a:r>
              <a:rPr lang="x-none" sz="1400">
                <a:solidFill>
                  <a:srgbClr val="FFFFFF"/>
                </a:solidFill>
                <a:latin typeface="Calibri"/>
              </a:rPr>
              <a:t>•    </a:t>
            </a:r>
            <a:r>
              <a:rPr lang="x-none" sz="1400">
                <a:solidFill>
                  <a:schemeClr val="bg1"/>
                </a:solidFill>
                <a:latin typeface="Calibri"/>
              </a:rPr>
              <a:t>poreskih prihoda </a:t>
            </a:r>
            <a:r>
              <a:rPr lang="x-none" sz="1400">
                <a:solidFill>
                  <a:srgbClr val="FFFFFF"/>
                </a:solidFill>
                <a:latin typeface="Calibri"/>
              </a:rPr>
              <a:t>- vrsta javnih prihoda koji se prikupljaju obaveznim plaćanjima poreskih obveznika bez obaveze izvršenja specijalne usluge zauzvrat</a:t>
            </a:r>
          </a:p>
          <a:p>
            <a:pPr marL="368300" indent="-368300">
              <a:lnSpc>
                <a:spcPts val="1680"/>
              </a:lnSpc>
              <a:spcAft>
                <a:spcPts val="350"/>
              </a:spcAft>
            </a:pPr>
            <a:r>
              <a:rPr lang="x-none" sz="1400">
                <a:solidFill>
                  <a:srgbClr val="FFFFFF"/>
                </a:solidFill>
                <a:latin typeface="Calibri"/>
              </a:rPr>
              <a:t>•    neporeskih prihoda - vrsta javnih prihoda koji se naplaćuju za korišćenje javnih dobara (naknade), pružanje javnih usluga (takse) ili zbog kršenja ugovornih ili zakonskih odredbi (kazne i penali)</a:t>
            </a:r>
          </a:p>
          <a:p>
            <a:pPr marL="368300" indent="-368300">
              <a:lnSpc>
                <a:spcPts val="1680"/>
              </a:lnSpc>
              <a:spcAft>
                <a:spcPts val="350"/>
              </a:spcAft>
            </a:pPr>
            <a:r>
              <a:rPr lang="x-none" sz="1400">
                <a:solidFill>
                  <a:srgbClr val="FFFFFF"/>
                </a:solidFill>
                <a:latin typeface="Calibri"/>
              </a:rPr>
              <a:t>•    transfera - koji može biti namenski, za tačno utvrđene namene, ili nenamenski, za koji nije unapred definisana namena te se može koristiti za</a:t>
            </a:r>
          </a:p>
          <a:p>
            <a:pPr marL="368300" indent="0">
              <a:lnSpc>
                <a:spcPts val="1710"/>
              </a:lnSpc>
              <a:spcAft>
                <a:spcPts val="350"/>
              </a:spcAft>
            </a:pPr>
            <a:r>
              <a:rPr lang="x-none" sz="1400">
                <a:solidFill>
                  <a:srgbClr val="FFFFFF"/>
                </a:solidFill>
                <a:latin typeface="Calibri"/>
              </a:rPr>
              <a:t>bilo koje svrhe</a:t>
            </a:r>
          </a:p>
          <a:p>
            <a:pPr marL="368300" indent="0">
              <a:lnSpc>
                <a:spcPts val="1670"/>
              </a:lnSpc>
              <a:spcAft>
                <a:spcPts val="350"/>
              </a:spcAft>
            </a:pPr>
            <a:r>
              <a:rPr lang="x-none" sz="1500" b="1" u="sng">
                <a:solidFill>
                  <a:schemeClr val="bg1"/>
                </a:solidFill>
                <a:latin typeface="Arial"/>
              </a:rPr>
              <a:t>PRIMANJA</a:t>
            </a:r>
          </a:p>
          <a:p>
            <a:pPr marL="368300" indent="-368300">
              <a:lnSpc>
                <a:spcPts val="1710"/>
              </a:lnSpc>
              <a:spcAft>
                <a:spcPts val="350"/>
              </a:spcAft>
            </a:pPr>
            <a:r>
              <a:rPr lang="x-none" sz="1400">
                <a:solidFill>
                  <a:srgbClr val="FFFFFF"/>
                </a:solidFill>
                <a:latin typeface="Calibri"/>
              </a:rPr>
              <a:t>•    primanja od prodaje nefinansijske imovine</a:t>
            </a:r>
          </a:p>
          <a:p>
            <a:pPr marL="368300" indent="-368300">
              <a:lnSpc>
                <a:spcPts val="1710"/>
              </a:lnSpc>
            </a:pPr>
            <a:r>
              <a:rPr lang="x-none" sz="1400">
                <a:solidFill>
                  <a:srgbClr val="FFFFFF"/>
                </a:solidFill>
                <a:latin typeface="Calibri"/>
              </a:rPr>
              <a:t>•    primanja od prodaje finansijske imovine</a:t>
            </a:r>
          </a:p>
        </p:txBody>
      </p:sp>
      <p:sp>
        <p:nvSpPr>
          <p:cNvPr id="4" name="Pravougaonik 3"/>
          <p:cNvSpPr/>
          <p:nvPr/>
        </p:nvSpPr>
        <p:spPr>
          <a:xfrm>
            <a:off x="4357686" y="500042"/>
            <a:ext cx="4000528" cy="64294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4690"/>
              </a:lnSpc>
            </a:pPr>
            <a:r>
              <a:rPr lang="sr-Latn-CS" sz="4200" dirty="0" smtClean="0">
                <a:solidFill>
                  <a:schemeClr val="bg1"/>
                </a:solidFill>
                <a:latin typeface="Arial"/>
              </a:rPr>
              <a:t>opštinski</a:t>
            </a:r>
            <a:r>
              <a:rPr lang="x-none" sz="4200" smtClean="0">
                <a:solidFill>
                  <a:srgbClr val="DFD293"/>
                </a:solidFill>
                <a:latin typeface="Arial"/>
              </a:rPr>
              <a:t> </a:t>
            </a:r>
            <a:r>
              <a:rPr lang="sr-Latn-CS" sz="4200" dirty="0" smtClean="0">
                <a:solidFill>
                  <a:schemeClr val="bg1"/>
                </a:solidFill>
                <a:latin typeface="Arial"/>
              </a:rPr>
              <a:t>budžet </a:t>
            </a:r>
            <a:r>
              <a:rPr lang="x-none" sz="4200" smtClean="0">
                <a:solidFill>
                  <a:schemeClr val="bg1"/>
                </a:solidFill>
                <a:latin typeface="Arial"/>
              </a:rPr>
              <a:t>?</a:t>
            </a:r>
            <a:endParaRPr lang="x-none" sz="4200">
              <a:solidFill>
                <a:schemeClr val="bg1"/>
              </a:solidFill>
              <a:latin typeface="Arial"/>
            </a:endParaRPr>
          </a:p>
        </p:txBody>
      </p:sp>
      <p:graphicFrame>
        <p:nvGraphicFramePr>
          <p:cNvPr id="11" name="Dijagram 10"/>
          <p:cNvGraphicFramePr/>
          <p:nvPr/>
        </p:nvGraphicFramePr>
        <p:xfrm>
          <a:off x="4643438" y="1928802"/>
          <a:ext cx="4071966" cy="3643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avougaonik 5"/>
          <p:cNvSpPr/>
          <p:nvPr/>
        </p:nvSpPr>
        <p:spPr>
          <a:xfrm>
            <a:off x="536448" y="466344"/>
            <a:ext cx="8036080" cy="96239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lIns="0" tIns="0" rIns="0" bIns="0">
            <a:noAutofit/>
          </a:bodyPr>
          <a:lstStyle/>
          <a:p>
            <a:pPr marL="368300" indent="0" algn="just">
              <a:lnSpc>
                <a:spcPts val="1512"/>
              </a:lnSpc>
            </a:pPr>
            <a:r>
              <a:rPr lang="sr-Latn-CS" sz="2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4.1 Struktura prihoda i primanja u 2019 godini</a:t>
            </a:r>
          </a:p>
          <a:p>
            <a:pPr marL="368300" indent="0" algn="just">
              <a:lnSpc>
                <a:spcPts val="1512"/>
              </a:lnSpc>
            </a:pPr>
            <a:endParaRPr lang="sr-Latn-CS" sz="1600" dirty="0" smtClean="0">
              <a:solidFill>
                <a:srgbClr val="FFFFFF"/>
              </a:solidFill>
              <a:latin typeface="Calibri"/>
            </a:endParaRPr>
          </a:p>
          <a:p>
            <a:pPr marL="368300" indent="0" algn="just">
              <a:lnSpc>
                <a:spcPts val="1512"/>
              </a:lnSpc>
            </a:pPr>
            <a:r>
              <a:rPr lang="x-none" sz="1600" smtClean="0">
                <a:solidFill>
                  <a:srgbClr val="FFFFFF"/>
                </a:solidFill>
                <a:latin typeface="Calibri"/>
              </a:rPr>
              <a:t>Ukupni prihodi i primanja budžeta </a:t>
            </a:r>
            <a:r>
              <a:rPr lang="sr-Latn-CS" sz="1600" dirty="0" smtClean="0">
                <a:solidFill>
                  <a:srgbClr val="FFFFFF"/>
                </a:solidFill>
                <a:latin typeface="Calibri"/>
              </a:rPr>
              <a:t>opštine</a:t>
            </a:r>
            <a:r>
              <a:rPr lang="x-none" sz="1600" smtClean="0">
                <a:solidFill>
                  <a:srgbClr val="FFFFFF"/>
                </a:solidFill>
                <a:latin typeface="Calibri"/>
              </a:rPr>
              <a:t> i korisnika budžetskih sredstava sa prenetim neutrošenim sredstvima iz ranijih godina čine raspoloživa sredstva za 201</a:t>
            </a:r>
            <a:r>
              <a:rPr lang="sr-Latn-CS" sz="1600" dirty="0" smtClean="0">
                <a:solidFill>
                  <a:srgbClr val="FFFFFF"/>
                </a:solidFill>
                <a:latin typeface="Calibri"/>
              </a:rPr>
              <a:t>9</a:t>
            </a:r>
            <a:r>
              <a:rPr lang="x-none" sz="1600" smtClean="0">
                <a:solidFill>
                  <a:srgbClr val="FFFFFF"/>
                </a:solidFill>
                <a:latin typeface="Calibri"/>
              </a:rPr>
              <a:t>. godinu i iznose</a:t>
            </a:r>
          </a:p>
          <a:p>
            <a:pPr marL="368300" indent="0" algn="just">
              <a:lnSpc>
                <a:spcPts val="1512"/>
              </a:lnSpc>
            </a:pPr>
            <a:r>
              <a:rPr lang="sr-Latn-CS" sz="1500" b="1" i="1" dirty="0" smtClean="0">
                <a:solidFill>
                  <a:srgbClr val="FFC000"/>
                </a:solidFill>
                <a:latin typeface="Calibri"/>
              </a:rPr>
              <a:t>1.037.364.000</a:t>
            </a:r>
            <a:r>
              <a:rPr lang="x-none" sz="1500" b="1" i="1" smtClean="0">
                <a:solidFill>
                  <a:srgbClr val="FFFF99"/>
                </a:solidFill>
                <a:latin typeface="Calibri"/>
              </a:rPr>
              <a:t> </a:t>
            </a:r>
            <a:r>
              <a:rPr lang="x-none" sz="1500" b="1" i="1" smtClean="0">
                <a:solidFill>
                  <a:srgbClr val="FFFFFF"/>
                </a:solidFill>
                <a:latin typeface="Calibri"/>
              </a:rPr>
              <a:t>dinara.</a:t>
            </a:r>
            <a:endParaRPr lang="x-none" sz="1500" b="1" i="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" name="Pravougaonik 6"/>
          <p:cNvSpPr/>
          <p:nvPr/>
        </p:nvSpPr>
        <p:spPr>
          <a:xfrm>
            <a:off x="928662" y="1500174"/>
            <a:ext cx="7643866" cy="57150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lIns="0" tIns="0" rIns="0" bIns="0">
            <a:noAutofit/>
          </a:bodyPr>
          <a:lstStyle/>
          <a:p>
            <a:pPr indent="0" algn="just">
              <a:lnSpc>
                <a:spcPts val="1536"/>
              </a:lnSpc>
            </a:pPr>
            <a:r>
              <a:rPr lang="x-none" sz="1600" smtClean="0">
                <a:solidFill>
                  <a:srgbClr val="FFFFFF"/>
                </a:solidFill>
                <a:latin typeface="Calibri"/>
              </a:rPr>
              <a:t>Planom </a:t>
            </a:r>
            <a:r>
              <a:rPr lang="x-none" sz="1600">
                <a:solidFill>
                  <a:srgbClr val="FFFFFF"/>
                </a:solidFill>
                <a:latin typeface="Calibri"/>
              </a:rPr>
              <a:t>predviđeni prihodi i primanja budžeta </a:t>
            </a:r>
            <a:r>
              <a:rPr lang="sr-Latn-CS" sz="1600" dirty="0" smtClean="0">
                <a:solidFill>
                  <a:srgbClr val="FFFFFF"/>
                </a:solidFill>
                <a:latin typeface="Calibri"/>
              </a:rPr>
              <a:t>opštine Ivanjica </a:t>
            </a:r>
            <a:r>
              <a:rPr lang="x-none" sz="1600" smtClean="0">
                <a:solidFill>
                  <a:srgbClr val="FFFFFF"/>
                </a:solidFill>
                <a:latin typeface="Calibri"/>
              </a:rPr>
              <a:t>i </a:t>
            </a:r>
            <a:r>
              <a:rPr lang="x-none" sz="1600">
                <a:solidFill>
                  <a:srgbClr val="FFFFFF"/>
                </a:solidFill>
                <a:latin typeface="Calibri"/>
              </a:rPr>
              <a:t>korisnika budžeta grada za </a:t>
            </a:r>
            <a:r>
              <a:rPr lang="sr-Latn-CS" sz="1600" dirty="0" smtClean="0">
                <a:solidFill>
                  <a:srgbClr val="FFFFFF"/>
                </a:solidFill>
                <a:latin typeface="Calibri"/>
              </a:rPr>
              <a:t>         </a:t>
            </a:r>
            <a:r>
              <a:rPr lang="x-none" sz="1600" smtClean="0">
                <a:solidFill>
                  <a:srgbClr val="FFFFFF"/>
                </a:solidFill>
                <a:latin typeface="Calibri"/>
              </a:rPr>
              <a:t>201</a:t>
            </a:r>
            <a:r>
              <a:rPr lang="sr-Latn-CS" sz="1600" dirty="0" smtClean="0">
                <a:solidFill>
                  <a:srgbClr val="FFFFFF"/>
                </a:solidFill>
                <a:latin typeface="Calibri"/>
              </a:rPr>
              <a:t>9</a:t>
            </a:r>
            <a:r>
              <a:rPr lang="x-none" sz="1600" smtClean="0">
                <a:solidFill>
                  <a:srgbClr val="FFFFFF"/>
                </a:solidFill>
                <a:latin typeface="Calibri"/>
              </a:rPr>
              <a:t>. </a:t>
            </a:r>
            <a:r>
              <a:rPr lang="x-none" sz="1600">
                <a:solidFill>
                  <a:srgbClr val="FFFFFF"/>
                </a:solidFill>
                <a:latin typeface="Calibri"/>
              </a:rPr>
              <a:t>godinu iznose </a:t>
            </a:r>
            <a:r>
              <a:rPr lang="sr-Latn-CS" sz="1300" b="1" dirty="0" smtClean="0">
                <a:solidFill>
                  <a:srgbClr val="FFC000"/>
                </a:solidFill>
                <a:latin typeface="Arial"/>
              </a:rPr>
              <a:t>975.164.000</a:t>
            </a:r>
            <a:r>
              <a:rPr lang="x-none" sz="1300" b="1" smtClean="0">
                <a:solidFill>
                  <a:srgbClr val="FFFF99"/>
                </a:solidFill>
                <a:latin typeface="Arial"/>
              </a:rPr>
              <a:t> </a:t>
            </a:r>
            <a:r>
              <a:rPr lang="x-none" sz="1600">
                <a:solidFill>
                  <a:srgbClr val="FFFFFF"/>
                </a:solidFill>
                <a:latin typeface="Calibri"/>
              </a:rPr>
              <a:t>dinara, dok neraspoređeni višak prihoda i primanja iznosi </a:t>
            </a:r>
            <a:r>
              <a:rPr lang="sr-Latn-CS" sz="1300" b="1" dirty="0" smtClean="0">
                <a:solidFill>
                  <a:srgbClr val="FFC000"/>
                </a:solidFill>
                <a:latin typeface="Arial"/>
              </a:rPr>
              <a:t>62.200.000</a:t>
            </a:r>
            <a:r>
              <a:rPr lang="x-none" sz="1300" b="1" smtClean="0">
                <a:solidFill>
                  <a:srgbClr val="FFFF99"/>
                </a:solidFill>
                <a:latin typeface="Arial"/>
              </a:rPr>
              <a:t> </a:t>
            </a:r>
            <a:r>
              <a:rPr lang="x-none" sz="1600">
                <a:solidFill>
                  <a:srgbClr val="FFFFFF"/>
                </a:solidFill>
                <a:latin typeface="Calibri"/>
              </a:rPr>
              <a:t>dinara.</a:t>
            </a:r>
          </a:p>
        </p:txBody>
      </p:sp>
      <p:graphicFrame>
        <p:nvGraphicFramePr>
          <p:cNvPr id="5" name="Dijagram 4"/>
          <p:cNvGraphicFramePr/>
          <p:nvPr/>
        </p:nvGraphicFramePr>
        <p:xfrm>
          <a:off x="928662" y="2143116"/>
          <a:ext cx="7572428" cy="41434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ema">
  <a:themeElements>
    <a:clrScheme name="Kancelarij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arij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arij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Kancelarij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arij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arij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1631</TotalTime>
  <Words>2322</Words>
  <Application>Microsoft Office PowerPoint</Application>
  <PresentationFormat>On-screen Show (4:3)</PresentationFormat>
  <Paragraphs>283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Arial Narrow</vt:lpstr>
      <vt:lpstr>Calibri</vt:lpstr>
      <vt:lpstr>Century Schoolbook</vt:lpstr>
      <vt:lpstr>Segoe UI</vt:lpstr>
      <vt:lpstr>Wingdings</vt:lpstr>
      <vt:lpstr>Office tema</vt:lpstr>
      <vt:lpstr>PowerPoint Presentation</vt:lpstr>
      <vt:lpstr>Opština Ivanjica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4.1 Struktura prihoda i primanja u 2019 godini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5.4. Najznačajniji projekti I aktivnosti u 2019</vt:lpstr>
      <vt:lpstr>PowerPoint Presentation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nglavini</dc:creator>
  <cp:lastModifiedBy>Nenad Glavinic</cp:lastModifiedBy>
  <cp:revision>169</cp:revision>
  <dcterms:created xsi:type="dcterms:W3CDTF">2018-12-06T07:00:13Z</dcterms:created>
  <dcterms:modified xsi:type="dcterms:W3CDTF">2018-12-27T07:42:06Z</dcterms:modified>
</cp:coreProperties>
</file>